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715" r:id="rId4"/>
    <p:sldMasterId id="2147483729" r:id="rId5"/>
    <p:sldMasterId id="2147483743" r:id="rId6"/>
    <p:sldMasterId id="2147483746" r:id="rId7"/>
    <p:sldMasterId id="2147483758" r:id="rId8"/>
    <p:sldMasterId id="2147483770" r:id="rId9"/>
    <p:sldMasterId id="2147483782" r:id="rId10"/>
    <p:sldMasterId id="2147483795" r:id="rId11"/>
  </p:sldMasterIdLst>
  <p:notesMasterIdLst>
    <p:notesMasterId r:id="rId68"/>
  </p:notesMasterIdLst>
  <p:sldIdLst>
    <p:sldId id="286" r:id="rId12"/>
    <p:sldId id="308" r:id="rId13"/>
    <p:sldId id="294" r:id="rId14"/>
    <p:sldId id="307" r:id="rId15"/>
    <p:sldId id="295" r:id="rId16"/>
    <p:sldId id="309" r:id="rId17"/>
    <p:sldId id="296" r:id="rId18"/>
    <p:sldId id="267" r:id="rId19"/>
    <p:sldId id="311" r:id="rId20"/>
    <p:sldId id="310" r:id="rId21"/>
    <p:sldId id="354" r:id="rId22"/>
    <p:sldId id="297" r:id="rId23"/>
    <p:sldId id="353" r:id="rId24"/>
    <p:sldId id="298" r:id="rId25"/>
    <p:sldId id="319" r:id="rId26"/>
    <p:sldId id="313" r:id="rId27"/>
    <p:sldId id="285" r:id="rId28"/>
    <p:sldId id="325" r:id="rId29"/>
    <p:sldId id="312" r:id="rId30"/>
    <p:sldId id="303" r:id="rId31"/>
    <p:sldId id="326" r:id="rId32"/>
    <p:sldId id="327" r:id="rId33"/>
    <p:sldId id="328" r:id="rId34"/>
    <p:sldId id="329" r:id="rId35"/>
    <p:sldId id="330" r:id="rId36"/>
    <p:sldId id="331" r:id="rId37"/>
    <p:sldId id="332" r:id="rId38"/>
    <p:sldId id="302" r:id="rId39"/>
    <p:sldId id="352" r:id="rId40"/>
    <p:sldId id="333" r:id="rId41"/>
    <p:sldId id="335" r:id="rId42"/>
    <p:sldId id="318" r:id="rId43"/>
    <p:sldId id="324" r:id="rId44"/>
    <p:sldId id="266" r:id="rId45"/>
    <p:sldId id="268" r:id="rId46"/>
    <p:sldId id="269" r:id="rId47"/>
    <p:sldId id="304" r:id="rId48"/>
    <p:sldId id="343" r:id="rId49"/>
    <p:sldId id="316" r:id="rId50"/>
    <p:sldId id="344" r:id="rId51"/>
    <p:sldId id="345" r:id="rId52"/>
    <p:sldId id="346" r:id="rId53"/>
    <p:sldId id="279" r:id="rId54"/>
    <p:sldId id="337" r:id="rId55"/>
    <p:sldId id="348" r:id="rId56"/>
    <p:sldId id="349" r:id="rId57"/>
    <p:sldId id="284" r:id="rId58"/>
    <p:sldId id="351" r:id="rId59"/>
    <p:sldId id="275" r:id="rId60"/>
    <p:sldId id="282" r:id="rId61"/>
    <p:sldId id="292" r:id="rId62"/>
    <p:sldId id="305" r:id="rId63"/>
    <p:sldId id="314" r:id="rId64"/>
    <p:sldId id="301" r:id="rId65"/>
    <p:sldId id="293" r:id="rId66"/>
    <p:sldId id="356"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autoAdjust="0"/>
    <p:restoredTop sz="89213" autoAdjust="0"/>
  </p:normalViewPr>
  <p:slideViewPr>
    <p:cSldViewPr snapToGrid="0" snapToObjects="1">
      <p:cViewPr varScale="1">
        <p:scale>
          <a:sx n="102" d="100"/>
          <a:sy n="102" d="100"/>
        </p:scale>
        <p:origin x="-112"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8E0D7F-E751-7F46-9B90-B987C406A79E}"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8BF4BD-F65F-A44D-9508-E4C70651332A}" type="slidenum">
              <a:rPr lang="en-US" smtClean="0"/>
              <a:t>‹#›</a:t>
            </a:fld>
            <a:endParaRPr lang="en-US"/>
          </a:p>
        </p:txBody>
      </p:sp>
    </p:spTree>
    <p:extLst>
      <p:ext uri="{BB962C8B-B14F-4D97-AF65-F5344CB8AC3E}">
        <p14:creationId xmlns:p14="http://schemas.microsoft.com/office/powerpoint/2010/main" val="22490818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worldmag.com/2014/07/trumpeting_a_dinosaur_horn"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www.pacificjustice.org/press-releases/university-silences-scientist-after-dinosaur-discovery"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8665E66-2927-CB48-8737-19ECD0DDCB77}"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208898" name="Rectangle 1026"/>
          <p:cNvSpPr>
            <a:spLocks noGrp="1" noRot="1" noChangeAspect="1" noChangeArrowheads="1"/>
          </p:cNvSpPr>
          <p:nvPr>
            <p:ph type="sldImg"/>
          </p:nvPr>
        </p:nvSpPr>
        <p:spPr>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probably heard about the guy who sued McDonalds because he spilled his coffee on himself and got burned.  The court sided with him as the cup </a:t>
            </a:r>
            <a:r>
              <a:rPr lang="en-US" sz="1200" kern="1200" dirty="0" err="1" smtClean="0">
                <a:solidFill>
                  <a:schemeClr val="tx1"/>
                </a:solidFill>
                <a:effectLst/>
                <a:latin typeface="+mn-lt"/>
                <a:ea typeface="+mn-ea"/>
                <a:cs typeface="+mn-cs"/>
              </a:rPr>
              <a:t>didn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explicitly say that the coffee inside was really hot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Another man used a lawn mover to cut his hedge.  A normal person trims with a hedge trimmer.  Not this guy!  He used a lawn mower for his hedge!  Of course, the mover got caught on the hedge and cut into his arm.  He was awarded $167,000 because the judge ruled that the instructions should have warned against using it as a hedge trimmer!  For crying out loud,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called a </a:t>
            </a:r>
            <a:r>
              <a:rPr lang="en-US" sz="1200" i="1" kern="1200" dirty="0" smtClean="0">
                <a:solidFill>
                  <a:schemeClr val="tx1"/>
                </a:solidFill>
                <a:effectLst/>
                <a:latin typeface="+mn-lt"/>
                <a:ea typeface="+mn-ea"/>
                <a:cs typeface="+mn-cs"/>
              </a:rPr>
              <a:t>lawn mower!</a:t>
            </a:r>
            <a:r>
              <a:rPr lang="en-SG" dirty="0" smtClean="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Justice is lacking in our educational institutions too.  A scientist is suing California State University, Northridge (CSUN) for firing him after he publicized a discovery that suggests dinosaurs roamed America thousands of years ago, rather than the millions most evolutionists </a:t>
            </a:r>
            <a:r>
              <a:rPr lang="en-US" sz="1200" kern="1200" smtClean="0">
                <a:solidFill>
                  <a:schemeClr val="tx1"/>
                </a:solidFill>
                <a:effectLst/>
                <a:latin typeface="+mn-lt"/>
                <a:ea typeface="+mn-ea"/>
                <a:cs typeface="+mn-cs"/>
              </a:rPr>
              <a:t>cite.</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"Mark </a:t>
            </a:r>
            <a:r>
              <a:rPr lang="en-US" sz="1200" kern="1200" dirty="0" err="1" smtClean="0">
                <a:solidFill>
                  <a:schemeClr val="tx1"/>
                </a:solidFill>
                <a:effectLst/>
                <a:latin typeface="+mn-lt"/>
                <a:ea typeface="+mn-ea"/>
                <a:cs typeface="+mn-cs"/>
              </a:rPr>
              <a:t>Armitage</a:t>
            </a:r>
            <a:r>
              <a:rPr lang="en-US" sz="1200" kern="1200" dirty="0" smtClean="0">
                <a:solidFill>
                  <a:schemeClr val="tx1"/>
                </a:solidFill>
                <a:effectLst/>
                <a:latin typeface="+mn-lt"/>
                <a:ea typeface="+mn-ea"/>
                <a:cs typeface="+mn-cs"/>
              </a:rPr>
              <a:t>, who specializes in microscopic evidence for a young earth, unexpectedly stumbled upon </a:t>
            </a:r>
            <a:r>
              <a:rPr lang="en-US" sz="1200" u="sng" kern="1200" dirty="0" smtClean="0">
                <a:solidFill>
                  <a:schemeClr val="tx1"/>
                </a:solidFill>
                <a:effectLst/>
                <a:latin typeface="+mn-lt"/>
                <a:ea typeface="+mn-ea"/>
                <a:cs typeface="+mn-cs"/>
                <a:hlinkClick r:id="rId3"/>
              </a:rPr>
              <a:t>soft tissue in a triceratops fossil</a:t>
            </a:r>
            <a:r>
              <a:rPr lang="en-US" sz="1200" kern="1200" dirty="0" smtClean="0">
                <a:solidFill>
                  <a:schemeClr val="tx1"/>
                </a:solidFill>
                <a:effectLst/>
                <a:latin typeface="+mn-lt"/>
                <a:ea typeface="+mn-ea"/>
                <a:cs typeface="+mn-cs"/>
              </a:rPr>
              <a:t> and wrote about his discovery for a scientific journal. Two weeks later, he was out of a job. </a:t>
            </a:r>
            <a:r>
              <a:rPr lang="en-US" sz="1200" kern="1200" dirty="0" err="1" smtClean="0">
                <a:solidFill>
                  <a:schemeClr val="tx1"/>
                </a:solidFill>
                <a:effectLst/>
                <a:latin typeface="+mn-lt"/>
                <a:ea typeface="+mn-ea"/>
                <a:cs typeface="+mn-cs"/>
              </a:rPr>
              <a:t>Armitage</a:t>
            </a:r>
            <a:r>
              <a:rPr lang="en-US" sz="1200" kern="1200" dirty="0" smtClean="0">
                <a:solidFill>
                  <a:schemeClr val="tx1"/>
                </a:solidFill>
                <a:effectLst/>
                <a:latin typeface="+mn-lt"/>
                <a:ea typeface="+mn-ea"/>
                <a:cs typeface="+mn-cs"/>
              </a:rPr>
              <a:t> filed suit against the university</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board of trustees… citing wrongful termination and religious discrimination."</a:t>
            </a:r>
            <a:r>
              <a:rPr lang="en-SG" dirty="0" smtClean="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"Terminating an employee because of their religious views is completely inappropriate and illegal," Brad </a:t>
            </a:r>
            <a:r>
              <a:rPr lang="en-US" sz="1200" kern="1200" dirty="0" err="1" smtClean="0">
                <a:solidFill>
                  <a:schemeClr val="tx1"/>
                </a:solidFill>
                <a:effectLst/>
                <a:latin typeface="+mn-lt"/>
                <a:ea typeface="+mn-ea"/>
                <a:cs typeface="+mn-cs"/>
              </a:rPr>
              <a:t>Dacus</a:t>
            </a:r>
            <a:r>
              <a:rPr lang="en-US" sz="1200" kern="1200" dirty="0" smtClean="0">
                <a:solidFill>
                  <a:schemeClr val="tx1"/>
                </a:solidFill>
                <a:effectLst/>
                <a:latin typeface="+mn-lt"/>
                <a:ea typeface="+mn-ea"/>
                <a:cs typeface="+mn-cs"/>
              </a:rPr>
              <a:t>, president of Pacific Justice Institute, </a:t>
            </a:r>
            <a:r>
              <a:rPr lang="en-US" sz="1200" u="sng" kern="1200" dirty="0" smtClean="0">
                <a:solidFill>
                  <a:schemeClr val="tx1"/>
                </a:solidFill>
                <a:effectLst/>
                <a:latin typeface="+mn-lt"/>
                <a:ea typeface="+mn-ea"/>
                <a:cs typeface="+mn-cs"/>
                <a:hlinkClick r:id="rId3"/>
              </a:rPr>
              <a:t>said</a:t>
            </a:r>
            <a:r>
              <a:rPr lang="en-US" sz="1200" kern="1200" dirty="0" smtClean="0">
                <a:solidFill>
                  <a:schemeClr val="tx1"/>
                </a:solidFill>
                <a:effectLst/>
                <a:latin typeface="+mn-lt"/>
                <a:ea typeface="+mn-ea"/>
                <a:cs typeface="+mn-cs"/>
              </a:rPr>
              <a:t> in a press release. "But doing so in an attempt to silence scientific speech at a public university is even more alarming. This should be a wakeup call and warning to the entire world of academia."</a:t>
            </a:r>
            <a:r>
              <a:rPr lang="en-SG" dirty="0" smtClean="0">
                <a:effectLst/>
              </a:rPr>
              <a:t> </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Chuck Swindoll writes, "Everybody loves a story.  We especially like stories that have neat and tidy endings.   We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mind if there is sadness and hardship—just so there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justice in the end.   We like for right to win and wrong to lose.  We want the guys in the white hats to come out on top and the ones in the black hats to wind up in jail. Let me illustrate this from a few well-known fairy tales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So how does God want us to handle these injustices?  We may not be able to change the system, but we </a:t>
            </a:r>
            <a:r>
              <a:rPr lang="en-US" sz="1200" i="1" kern="1200" dirty="0" smtClean="0">
                <a:solidFill>
                  <a:schemeClr val="tx1"/>
                </a:solidFill>
                <a:effectLst/>
                <a:latin typeface="+mn-lt"/>
                <a:ea typeface="+mn-ea"/>
                <a:cs typeface="+mn-cs"/>
              </a:rPr>
              <a:t>can</a:t>
            </a:r>
            <a:r>
              <a:rPr lang="en-US" sz="1200" kern="1200" dirty="0" smtClean="0">
                <a:solidFill>
                  <a:schemeClr val="tx1"/>
                </a:solidFill>
                <a:effectLst/>
                <a:latin typeface="+mn-lt"/>
                <a:ea typeface="+mn-ea"/>
                <a:cs typeface="+mn-cs"/>
              </a:rPr>
              <a:t> change </a:t>
            </a:r>
            <a:r>
              <a:rPr lang="en-US" sz="1200" i="1" kern="1200" dirty="0" smtClean="0">
                <a:solidFill>
                  <a:schemeClr val="tx1"/>
                </a:solidFill>
                <a:effectLst/>
                <a:latin typeface="+mn-lt"/>
                <a:ea typeface="+mn-ea"/>
                <a:cs typeface="+mn-cs"/>
              </a:rPr>
              <a:t>us!</a:t>
            </a:r>
            <a:r>
              <a:rPr lang="en-US" sz="1200" kern="1200" dirty="0" smtClean="0">
                <a:solidFill>
                  <a:schemeClr val="tx1"/>
                </a:solidFill>
                <a:effectLst/>
                <a:latin typeface="+mn-lt"/>
                <a:ea typeface="+mn-ea"/>
                <a:cs typeface="+mn-cs"/>
              </a:rPr>
              <a:t>  The next verse says to…</a:t>
            </a:r>
          </a:p>
          <a:p>
            <a:r>
              <a:rPr lang="en-US" sz="1200" kern="1200" dirty="0" smtClean="0">
                <a:solidFill>
                  <a:schemeClr val="tx1"/>
                </a:solidFill>
                <a:effectLst/>
                <a:latin typeface="+mn-lt"/>
                <a:ea typeface="+mn-ea"/>
                <a:cs typeface="+mn-cs"/>
              </a:rPr>
              <a:t>/// Realize that you will account to God (3:17)</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22</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fld id="{1B6636A4-AA84-1045-BD53-9CE801AF404F}" type="slidenum">
              <a:rPr lang="en-US" sz="1200">
                <a:solidFill>
                  <a:prstClr val="black"/>
                </a:solidFill>
              </a:rPr>
              <a:pPr/>
              <a:t>24</a:t>
            </a:fld>
            <a:endParaRPr lang="en-US" sz="1200">
              <a:solidFill>
                <a:prstClr val="black"/>
              </a:solidFill>
            </a:endParaRPr>
          </a:p>
        </p:txBody>
      </p:sp>
      <p:sp>
        <p:nvSpPr>
          <p:cNvPr id="146435" name="Rectangle 1026"/>
          <p:cNvSpPr>
            <a:spLocks noGrp="1" noRot="1" noChangeAspect="1" noChangeArrowheads="1" noTextEdit="1"/>
          </p:cNvSpPr>
          <p:nvPr>
            <p:ph type="sldImg"/>
          </p:nvPr>
        </p:nvSpPr>
        <p:spPr>
          <a:ln/>
        </p:spPr>
      </p:sp>
      <p:sp>
        <p:nvSpPr>
          <p:cNvPr id="14643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fld id="{67FB3472-0028-744C-BE64-AE66CA8B1661}" type="slidenum">
              <a:rPr lang="en-US" sz="1200">
                <a:solidFill>
                  <a:prstClr val="black"/>
                </a:solidFill>
              </a:rPr>
              <a:pPr/>
              <a:t>25</a:t>
            </a:fld>
            <a:endParaRPr lang="en-US" sz="1200">
              <a:solidFill>
                <a:prstClr val="black"/>
              </a:solidFill>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fld id="{B7C47D3D-8408-AD40-81B2-D9200FCC79A0}" type="slidenum">
              <a:rPr lang="en-US" sz="1200">
                <a:solidFill>
                  <a:prstClr val="black"/>
                </a:solidFill>
              </a:rPr>
              <a:pPr/>
              <a:t>26</a:t>
            </a:fld>
            <a:endParaRPr lang="en-US" sz="1200">
              <a:solidFill>
                <a:prstClr val="black"/>
              </a:solidFill>
            </a:endParaRPr>
          </a:p>
        </p:txBody>
      </p:sp>
      <p:sp>
        <p:nvSpPr>
          <p:cNvPr id="171011" name="Rectangle 1026"/>
          <p:cNvSpPr>
            <a:spLocks noGrp="1" noRot="1" noChangeAspect="1" noChangeArrowheads="1"/>
          </p:cNvSpPr>
          <p:nvPr>
            <p:ph type="sldImg"/>
          </p:nvPr>
        </p:nvSpPr>
        <p:spPr>
          <a:solidFill>
            <a:srgbClr val="FFFFFF"/>
          </a:solidFill>
          <a:ln/>
        </p:spPr>
      </p:sp>
      <p:sp>
        <p:nvSpPr>
          <p:cNvPr id="17101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E3C981-A423-044C-A8B8-8BE65C5E093C}"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50530" name="Rectangle 1026"/>
          <p:cNvSpPr>
            <a:spLocks noGrp="1" noRot="1" noChangeAspect="1" noChangeArrowheads="1"/>
          </p:cNvSpPr>
          <p:nvPr>
            <p:ph type="sldImg"/>
          </p:nvPr>
        </p:nvSpPr>
        <p:spPr>
          <a:solidFill>
            <a:srgbClr val="FFFFFF"/>
          </a:solidFill>
          <a:ln/>
        </p:spPr>
      </p:sp>
      <p:sp>
        <p:nvSpPr>
          <p:cNvPr id="150531"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"Humpty Dumpty:  As children we were never bothered by the fact that even though all the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horses and all the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men worked feverishly to put Humpty Dumpty back together again, they were unable to do so.  Part of the reason we could live with Humpty</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situation was the realization that nobody pushed him off that wall.   That would</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been unfair and unjust treatment.</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E879713-34F9-6F4F-8E06-D07FA4D66CCC}"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7ECA3-4031-364C-A289-93CA527449BC}"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4866" name="Rectangle 1026"/>
          <p:cNvSpPr>
            <a:spLocks noGrp="1" noRot="1" noChangeAspect="1" noChangeArrowheads="1"/>
          </p:cNvSpPr>
          <p:nvPr>
            <p:ph type="sldImg"/>
          </p:nvPr>
        </p:nvSpPr>
        <p:spPr>
          <a:solidFill>
            <a:srgbClr val="FFFFFF"/>
          </a:solidFill>
          <a:ln/>
        </p:spPr>
      </p:sp>
      <p:sp>
        <p:nvSpPr>
          <p:cNvPr id="16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Norwegian friend called Singapore Telecom some years back and requested an easy-to-remember telephone number.  The customer service lady said, "Do you mind a number with a lot of "4s"?  Ola responded, "Why do you ask?" "Because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hard to give out these numbers as they sound like death," she responded.  "No problem," Ola said.  "Great!" was the response.  "Your number is 6447-4464."</a:t>
            </a:r>
            <a:r>
              <a:rPr lang="en-SG" dirty="0" smtClean="0">
                <a:effectLst/>
              </a:rPr>
              <a:t> </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Both people and animals came from and return to the dust (3:20)</a:t>
            </a:r>
            <a:r>
              <a:rPr lang="en-SG" sz="1200" kern="1200" dirty="0" smtClean="0">
                <a:solidFill>
                  <a:schemeClr val="tx1"/>
                </a:solidFill>
                <a:effectLst/>
                <a:latin typeface="+mn-lt"/>
                <a:ea typeface="+mn-ea"/>
                <a:cs typeface="+mn-cs"/>
              </a:rPr>
              <a:t>.</a:t>
            </a:r>
            <a:endParaRPr lang="en-SG" dirty="0" smtClean="0">
              <a:cs typeface="ＭＳ Ｐゴシック" charset="0"/>
            </a:endParaRPr>
          </a:p>
          <a:p>
            <a:r>
              <a:rPr lang="en-SG" dirty="0" smtClean="0">
                <a:cs typeface="ＭＳ Ｐゴシック" charset="0"/>
              </a:rPr>
              <a:t>This isn</a:t>
            </a:r>
            <a:r>
              <a:rPr lang="fr-FR" dirty="0" smtClean="0">
                <a:cs typeface="ＭＳ Ｐゴシック" charset="0"/>
              </a:rPr>
              <a:t>'</a:t>
            </a:r>
            <a:r>
              <a:rPr lang="en-SG" dirty="0" smtClean="0">
                <a:cs typeface="ＭＳ Ｐゴシック" charset="0"/>
              </a:rPr>
              <a:t>t a dismal statement from a cynic.  </a:t>
            </a:r>
          </a:p>
          <a:p>
            <a:r>
              <a:rPr lang="en-SG" dirty="0" smtClean="0">
                <a:cs typeface="ＭＳ Ｐゴシック" charset="0"/>
              </a:rPr>
              <a:t>It is a reality that we are as mortal as animals.</a:t>
            </a:r>
          </a:p>
          <a:p>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Eggs have no way to defend themselves. Since nobody was to blame for his condition and since everybody from the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horses to the king</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men tried everything they could to help him out, we can tolerate the sad ending. His story may be unhappy, but it is not unjust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52DDEF0-20FC-3B44-B99B-E59A869BE95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9986" name="Rectangle 1026"/>
          <p:cNvSpPr>
            <a:spLocks noGrp="1" noRot="1" noChangeAspect="1" noChangeArrowheads="1"/>
          </p:cNvSpPr>
          <p:nvPr>
            <p:ph type="sldImg"/>
          </p:nvPr>
        </p:nvSpPr>
        <p:spPr>
          <a:solidFill>
            <a:srgbClr val="FFFFFF"/>
          </a:solidFill>
          <a:ln/>
        </p:spPr>
      </p:sp>
      <p:sp>
        <p:nvSpPr>
          <p:cNvPr id="169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"Cinderella: This lovely young woman was raised in a cruel home by a cruel stepmother.   Her cruel stepsisters only added to her misery.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 you recall, she went to the ball and had a great time, but at midnight the carriage she was traveling in turned into a pumpkin. But that was okay. We can live with that because she was warned about the possibility of that happening. And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especially okay since, in the end, she got the glass slipper and lived happily ever after. Justice won out</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a:t>
            </a:r>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What we would not have been able to live with is that if somehow one of the cruel stepsisters would have gotten that slipper. That would not have been just.  Cinderella</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foot deserved the slipper. We smile at such poetic justice."</a:t>
            </a:r>
            <a:r>
              <a:rPr lang="en-SG" dirty="0" smtClean="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Stand up for the victim of injustice you already see.</a:t>
            </a:r>
          </a:p>
          <a:p>
            <a:r>
              <a:rPr lang="en-US" dirty="0" smtClean="0"/>
              <a:t>Support an orphan child through World Vision.  </a:t>
            </a:r>
          </a:p>
          <a:p>
            <a:r>
              <a:rPr lang="en-US" dirty="0" smtClean="0"/>
              <a:t>Get involved with Lakeside Family Services.</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Change procedures at work to pay employees fairly.</a:t>
            </a:r>
          </a:p>
          <a:p>
            <a:r>
              <a:rPr lang="en-US" dirty="0" smtClean="0">
                <a:cs typeface="ＭＳ Ｐゴシック" charset="0"/>
              </a:rPr>
              <a:t>Spend more time with your wife/husband/family.</a:t>
            </a:r>
          </a:p>
          <a:p>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Identify your area of struggle: What is your unjust disadvantage?</a:t>
            </a:r>
          </a:p>
          <a:p>
            <a:r>
              <a:rPr lang="en-US" dirty="0" smtClean="0"/>
              <a:t>Exchange feeling sorrow for yourself for positive action: When do you plan to replace passive self-pity with active courage?</a:t>
            </a:r>
          </a:p>
          <a:p>
            <a:r>
              <a:rPr lang="en-US" dirty="0" smtClean="0"/>
              <a:t>Trust God to minister to others through your disadvantage: Have you considered the impact your distinctive message would have on the world around you?</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Of course, as adults, we now know that these are only fairy tales.  As Swindoll says, "Sad endings we can handle, but not unjust ones.  Suffering makes us sad, but injustice makes us mad"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Injustice comes in many forms.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Not getting credit is really frowned upon here in Singapore.  It just </a:t>
            </a:r>
            <a:r>
              <a:rPr lang="en-US" sz="1200" kern="1200" dirty="0" err="1" smtClean="0">
                <a:solidFill>
                  <a:schemeClr val="tx1"/>
                </a:solidFill>
                <a:effectLst/>
                <a:latin typeface="+mn-lt"/>
                <a:ea typeface="+mn-ea"/>
                <a:cs typeface="+mn-cs"/>
              </a:rPr>
              <a:t>doesn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seem right to work hard and then others get ahead instead.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not fair.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Some of us are victims of being left behind in politicking at work where someone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unjust "climbing the corporate ladder" left us out.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not fair.</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What about birth defects or life-changing accidents?  Is it fair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one of my SBC colleagues had three special needs children who are not expected to live to age 25 while I have three healthy sons?  That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not fair.</a:t>
            </a:r>
            <a:endParaRPr lang="en-SG" sz="1200" kern="1200" dirty="0" smtClean="0">
              <a:solidFill>
                <a:schemeClr val="tx1"/>
              </a:solidFill>
              <a:effectLst/>
              <a:latin typeface="+mn-lt"/>
              <a:ea typeface="+mn-ea"/>
              <a:cs typeface="+mn-cs"/>
            </a:endParaRPr>
          </a:p>
          <a:p>
            <a:r>
              <a:rPr lang="en-US" dirty="0" smtClean="0">
                <a:effectLst/>
              </a:rPr>
              <a:t>• Sometimes injustice is as simple as others cutting in line.</a:t>
            </a:r>
            <a:r>
              <a:rPr lang="en-SG" dirty="0" smtClean="0">
                <a:effectLst/>
              </a:rPr>
              <a:t> </a:t>
            </a:r>
          </a:p>
          <a:p>
            <a:r>
              <a:rPr lang="en-SG"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Maybe your family background is unjust.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does injustice make you feel?  Angry?  Vengeful?  Withdrawn?</a:t>
            </a:r>
            <a:endParaRPr lang="en-SG" sz="1200" kern="1200" dirty="0" smtClean="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698721-6A71-1E40-804E-384904F27937}" type="slidenum">
              <a:rPr lang="en-US" sz="1200">
                <a:solidFill>
                  <a:srgbClr val="000000"/>
                </a:solidFill>
              </a:rPr>
              <a:pPr/>
              <a:t>8</a:t>
            </a:fld>
            <a:endParaRPr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9A608AF-89C1-AD4F-94CF-340F2EC52DFF}"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p:spPr>
        <p:txBody>
          <a:bodyPr/>
          <a:lstStyle/>
          <a:p>
            <a:r>
              <a:rPr lang="en-US" dirty="0"/>
              <a:t>The Hebrew reads literally </a:t>
            </a:r>
            <a:r>
              <a:rPr lang="en-US" dirty="0" smtClean="0"/>
              <a:t>"beautiful" </a:t>
            </a:r>
            <a:r>
              <a:rPr lang="en-US" dirty="0"/>
              <a:t>but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F087A3-123A-664D-B3F6-48A85450A453}" type="slidenum">
              <a:rPr lang="en-US"/>
              <a:pPr>
                <a:defRPr/>
              </a:pPr>
              <a:t>‹#›</a:t>
            </a:fld>
            <a:endParaRPr lang="en-US"/>
          </a:p>
        </p:txBody>
      </p:sp>
    </p:spTree>
    <p:extLst>
      <p:ext uri="{BB962C8B-B14F-4D97-AF65-F5344CB8AC3E}">
        <p14:creationId xmlns:p14="http://schemas.microsoft.com/office/powerpoint/2010/main" val="320864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4436C3-CB7B-E645-93BE-3702475DBC58}" type="slidenum">
              <a:rPr lang="en-US"/>
              <a:pPr>
                <a:defRPr/>
              </a:pPr>
              <a:t>‹#›</a:t>
            </a:fld>
            <a:endParaRPr lang="en-US"/>
          </a:p>
        </p:txBody>
      </p:sp>
    </p:spTree>
    <p:extLst>
      <p:ext uri="{BB962C8B-B14F-4D97-AF65-F5344CB8AC3E}">
        <p14:creationId xmlns:p14="http://schemas.microsoft.com/office/powerpoint/2010/main" val="25590727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A843C93-6257-CA45-A0E2-4F36A6334F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73887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7175D3-A78F-3C4F-82CB-3A9A5A1507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1489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F9AD81-EFD7-4542-973C-D33FD17507B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4845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C48CC8A-81B0-D548-BDF8-1ABB21204D5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33786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C3177E1-C930-D244-9D39-37E946BFD0F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162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7DCC52-7E1A-E748-9E55-DCC8DB4C1DF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386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52C6DAC-6407-DA45-BF15-83D5D0D043F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9137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2BBD8C4-3F1C-8A44-B006-D52A37A4FFF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02793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571BC2-C6AF-2748-9426-60194EF8478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400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CAE2CA-CB65-F34A-928A-DB4E3608063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0783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17D5A61-93F7-AB4A-B607-31885549D78B}" type="slidenum">
              <a:rPr lang="en-US"/>
              <a:pPr>
                <a:defRPr/>
              </a:pPr>
              <a:t>‹#›</a:t>
            </a:fld>
            <a:endParaRPr lang="en-US"/>
          </a:p>
        </p:txBody>
      </p:sp>
    </p:spTree>
    <p:extLst>
      <p:ext uri="{BB962C8B-B14F-4D97-AF65-F5344CB8AC3E}">
        <p14:creationId xmlns:p14="http://schemas.microsoft.com/office/powerpoint/2010/main" val="2136115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EB3440-506B-8B41-8975-474FF736EF1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39494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C3E571CE-6AD1-484E-9FCD-85AA11EC97E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892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177DE1-4F8D-504D-8DD5-576E2AA39FD6}" type="slidenum">
              <a:rPr lang="en-US"/>
              <a:pPr>
                <a:defRPr/>
              </a:pPr>
              <a:t>‹#›</a:t>
            </a:fld>
            <a:endParaRPr lang="en-US"/>
          </a:p>
        </p:txBody>
      </p:sp>
    </p:spTree>
    <p:extLst>
      <p:ext uri="{BB962C8B-B14F-4D97-AF65-F5344CB8AC3E}">
        <p14:creationId xmlns:p14="http://schemas.microsoft.com/office/powerpoint/2010/main" val="3613821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8BC68B1-7DDD-0B42-BF97-7B28FE1F7836}" type="slidenum">
              <a:rPr lang="en-US"/>
              <a:pPr>
                <a:defRPr/>
              </a:pPr>
              <a:t>‹#›</a:t>
            </a:fld>
            <a:endParaRPr lang="en-US"/>
          </a:p>
        </p:txBody>
      </p:sp>
    </p:spTree>
    <p:extLst>
      <p:ext uri="{BB962C8B-B14F-4D97-AF65-F5344CB8AC3E}">
        <p14:creationId xmlns:p14="http://schemas.microsoft.com/office/powerpoint/2010/main" val="2621118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8DB527-40B8-5947-9905-52ABD65F96D7}" type="slidenum">
              <a:rPr lang="en-US"/>
              <a:pPr>
                <a:defRPr/>
              </a:pPr>
              <a:t>‹#›</a:t>
            </a:fld>
            <a:endParaRPr lang="en-US"/>
          </a:p>
        </p:txBody>
      </p:sp>
    </p:spTree>
    <p:extLst>
      <p:ext uri="{BB962C8B-B14F-4D97-AF65-F5344CB8AC3E}">
        <p14:creationId xmlns:p14="http://schemas.microsoft.com/office/powerpoint/2010/main" val="2534205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20DCC63-CA00-5743-BA6F-BBC6794EF238}" type="slidenum">
              <a:rPr lang="en-US"/>
              <a:pPr>
                <a:defRPr/>
              </a:pPr>
              <a:t>‹#›</a:t>
            </a:fld>
            <a:endParaRPr lang="en-US"/>
          </a:p>
        </p:txBody>
      </p:sp>
    </p:spTree>
    <p:extLst>
      <p:ext uri="{BB962C8B-B14F-4D97-AF65-F5344CB8AC3E}">
        <p14:creationId xmlns:p14="http://schemas.microsoft.com/office/powerpoint/2010/main" val="3912240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6815F1F-41FD-9A47-BFDA-122EF16F41CA}" type="slidenum">
              <a:rPr lang="en-US"/>
              <a:pPr>
                <a:defRPr/>
              </a:pPr>
              <a:t>‹#›</a:t>
            </a:fld>
            <a:endParaRPr lang="en-US"/>
          </a:p>
        </p:txBody>
      </p:sp>
    </p:spTree>
    <p:extLst>
      <p:ext uri="{BB962C8B-B14F-4D97-AF65-F5344CB8AC3E}">
        <p14:creationId xmlns:p14="http://schemas.microsoft.com/office/powerpoint/2010/main" val="40869564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61BE5D4-A523-594C-9F68-521824A05AF7}" type="slidenum">
              <a:rPr lang="en-US"/>
              <a:pPr>
                <a:defRPr/>
              </a:pPr>
              <a:t>‹#›</a:t>
            </a:fld>
            <a:endParaRPr lang="en-US"/>
          </a:p>
        </p:txBody>
      </p:sp>
    </p:spTree>
    <p:extLst>
      <p:ext uri="{BB962C8B-B14F-4D97-AF65-F5344CB8AC3E}">
        <p14:creationId xmlns:p14="http://schemas.microsoft.com/office/powerpoint/2010/main" val="2502244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1DA75B2-6905-9A41-9B87-74FC6C3B2B9C}" type="slidenum">
              <a:rPr lang="en-US"/>
              <a:pPr>
                <a:defRPr/>
              </a:pPr>
              <a:t>‹#›</a:t>
            </a:fld>
            <a:endParaRPr lang="en-US"/>
          </a:p>
        </p:txBody>
      </p:sp>
    </p:spTree>
    <p:extLst>
      <p:ext uri="{BB962C8B-B14F-4D97-AF65-F5344CB8AC3E}">
        <p14:creationId xmlns:p14="http://schemas.microsoft.com/office/powerpoint/2010/main" val="25935127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DE73FCA-E2C2-914A-97DB-5FA6CD99C3A1}" type="slidenum">
              <a:rPr lang="en-US"/>
              <a:pPr>
                <a:defRPr/>
              </a:pPr>
              <a:t>‹#›</a:t>
            </a:fld>
            <a:endParaRPr lang="en-US"/>
          </a:p>
        </p:txBody>
      </p:sp>
    </p:spTree>
    <p:extLst>
      <p:ext uri="{BB962C8B-B14F-4D97-AF65-F5344CB8AC3E}">
        <p14:creationId xmlns:p14="http://schemas.microsoft.com/office/powerpoint/2010/main" val="396347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0547E08-48C5-6645-AE6D-EF36BD606F65}" type="slidenum">
              <a:rPr lang="en-US"/>
              <a:pPr>
                <a:defRPr/>
              </a:pPr>
              <a:t>‹#›</a:t>
            </a:fld>
            <a:endParaRPr lang="en-US"/>
          </a:p>
        </p:txBody>
      </p:sp>
    </p:spTree>
    <p:extLst>
      <p:ext uri="{BB962C8B-B14F-4D97-AF65-F5344CB8AC3E}">
        <p14:creationId xmlns:p14="http://schemas.microsoft.com/office/powerpoint/2010/main" val="1128445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A208E66-D9FF-BA49-A442-118CE6435177}" type="slidenum">
              <a:rPr lang="en-US"/>
              <a:pPr>
                <a:defRPr/>
              </a:pPr>
              <a:t>‹#›</a:t>
            </a:fld>
            <a:endParaRPr lang="en-US"/>
          </a:p>
        </p:txBody>
      </p:sp>
    </p:spTree>
    <p:extLst>
      <p:ext uri="{BB962C8B-B14F-4D97-AF65-F5344CB8AC3E}">
        <p14:creationId xmlns:p14="http://schemas.microsoft.com/office/powerpoint/2010/main" val="18562529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61B54B-7DCA-9B47-BB3F-7CBD866C2D76}" type="slidenum">
              <a:rPr lang="en-US"/>
              <a:pPr>
                <a:defRPr/>
              </a:pPr>
              <a:t>‹#›</a:t>
            </a:fld>
            <a:endParaRPr lang="en-US"/>
          </a:p>
        </p:txBody>
      </p:sp>
    </p:spTree>
    <p:extLst>
      <p:ext uri="{BB962C8B-B14F-4D97-AF65-F5344CB8AC3E}">
        <p14:creationId xmlns:p14="http://schemas.microsoft.com/office/powerpoint/2010/main" val="2067190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AD1C08-7F03-FA45-8F9B-5C7DF2E3A932}" type="slidenum">
              <a:rPr lang="en-US"/>
              <a:pPr>
                <a:defRPr/>
              </a:pPr>
              <a:t>‹#›</a:t>
            </a:fld>
            <a:endParaRPr lang="en-US"/>
          </a:p>
        </p:txBody>
      </p:sp>
    </p:spTree>
    <p:extLst>
      <p:ext uri="{BB962C8B-B14F-4D97-AF65-F5344CB8AC3E}">
        <p14:creationId xmlns:p14="http://schemas.microsoft.com/office/powerpoint/2010/main" val="26340524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6ED97D51-B08F-C64C-8541-59B6EEEFE5B2}" type="slidenum">
              <a:rPr lang="en-US"/>
              <a:pPr>
                <a:defRPr/>
              </a:pPr>
              <a:t>‹#›</a:t>
            </a:fld>
            <a:endParaRPr lang="en-US"/>
          </a:p>
        </p:txBody>
      </p:sp>
    </p:spTree>
    <p:extLst>
      <p:ext uri="{BB962C8B-B14F-4D97-AF65-F5344CB8AC3E}">
        <p14:creationId xmlns:p14="http://schemas.microsoft.com/office/powerpoint/2010/main" val="4256871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20E77873-3C06-4D4A-9287-23F4393ADFCB}" type="slidenum">
              <a:rPr lang="en-US"/>
              <a:pPr>
                <a:defRPr/>
              </a:pPr>
              <a:t>‹#›</a:t>
            </a:fld>
            <a:endParaRPr lang="en-US"/>
          </a:p>
        </p:txBody>
      </p:sp>
    </p:spTree>
    <p:extLst>
      <p:ext uri="{BB962C8B-B14F-4D97-AF65-F5344CB8AC3E}">
        <p14:creationId xmlns:p14="http://schemas.microsoft.com/office/powerpoint/2010/main" val="2757025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305CB2E-1AB1-944B-9D6B-DF9EC1B1AC7A}" type="slidenum">
              <a:rPr lang="en-US"/>
              <a:pPr>
                <a:defRPr/>
              </a:pPr>
              <a:t>‹#›</a:t>
            </a:fld>
            <a:endParaRPr lang="en-US"/>
          </a:p>
        </p:txBody>
      </p:sp>
    </p:spTree>
    <p:extLst>
      <p:ext uri="{BB962C8B-B14F-4D97-AF65-F5344CB8AC3E}">
        <p14:creationId xmlns:p14="http://schemas.microsoft.com/office/powerpoint/2010/main" val="2868837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6"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491127D9-1D1E-2D4C-89F5-1EE8DBB7ED18}" type="slidenum">
              <a:rPr lang="en-US"/>
              <a:pPr>
                <a:defRPr/>
              </a:pPr>
              <a:t>‹#›</a:t>
            </a:fld>
            <a:endParaRPr lang="en-US"/>
          </a:p>
        </p:txBody>
      </p:sp>
    </p:spTree>
    <p:extLst>
      <p:ext uri="{BB962C8B-B14F-4D97-AF65-F5344CB8AC3E}">
        <p14:creationId xmlns:p14="http://schemas.microsoft.com/office/powerpoint/2010/main" val="60367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37E47EB9-BFC6-6C48-8C32-4240598C4ACE}"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873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1EDE4049-5201-3E44-83DA-860E62A50C9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4361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C805E5F8-7F25-FB42-AB9C-26077E23008C}"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9378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ABDBBEF6-8B48-6C49-9DFE-4712CE3A577D}"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7163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6CDEB56F-D8FC-D348-909C-F41987C86A1B}"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090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BF52FF-1C53-8A43-A362-255DDB4DB431}" type="slidenum">
              <a:rPr lang="en-US"/>
              <a:pPr>
                <a:defRPr/>
              </a:pPr>
              <a:t>‹#›</a:t>
            </a:fld>
            <a:endParaRPr lang="en-US"/>
          </a:p>
        </p:txBody>
      </p:sp>
    </p:spTree>
    <p:extLst>
      <p:ext uri="{BB962C8B-B14F-4D97-AF65-F5344CB8AC3E}">
        <p14:creationId xmlns:p14="http://schemas.microsoft.com/office/powerpoint/2010/main" val="2610759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C971D54-251A-1C47-A4BA-70E0B48669B4}"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3378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DA62D1A3-99EF-2245-B95C-12A26B964A66}"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4097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9DE15874-1C27-3E4C-AB81-4BB47BA0438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3205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921E2AE2-6192-0549-A2B1-06D5C635DD3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3727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4309411D-ABF8-1943-A115-2345B9ECF53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4290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F8D547BD-34D8-E640-BFD0-47AE17E6B2F4}"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264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9371429-AC58-C842-90F9-CDDDD6CDCC66}" type="slidenum">
              <a:rPr lang="en-US"/>
              <a:pPr>
                <a:defRPr/>
              </a:pPr>
              <a:t>‹#›</a:t>
            </a:fld>
            <a:endParaRPr lang="en-US"/>
          </a:p>
        </p:txBody>
      </p:sp>
    </p:spTree>
    <p:extLst>
      <p:ext uri="{BB962C8B-B14F-4D97-AF65-F5344CB8AC3E}">
        <p14:creationId xmlns:p14="http://schemas.microsoft.com/office/powerpoint/2010/main" val="264659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906A8C-A370-5249-AF47-B0F85F58AE8E}" type="slidenum">
              <a:rPr lang="en-US"/>
              <a:pPr>
                <a:defRPr/>
              </a:pPr>
              <a:t>‹#›</a:t>
            </a:fld>
            <a:endParaRPr lang="en-US"/>
          </a:p>
        </p:txBody>
      </p:sp>
    </p:spTree>
    <p:extLst>
      <p:ext uri="{BB962C8B-B14F-4D97-AF65-F5344CB8AC3E}">
        <p14:creationId xmlns:p14="http://schemas.microsoft.com/office/powerpoint/2010/main" val="3046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1E6172-6F0D-8240-B8D6-2B23C4CEBC76}" type="slidenum">
              <a:rPr lang="en-US"/>
              <a:pPr>
                <a:defRPr/>
              </a:pPr>
              <a:t>‹#›</a:t>
            </a:fld>
            <a:endParaRPr lang="en-US"/>
          </a:p>
        </p:txBody>
      </p:sp>
    </p:spTree>
    <p:extLst>
      <p:ext uri="{BB962C8B-B14F-4D97-AF65-F5344CB8AC3E}">
        <p14:creationId xmlns:p14="http://schemas.microsoft.com/office/powerpoint/2010/main" val="4053873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9022776-70C0-2C4B-98A4-26E924DDF72E}" type="slidenum">
              <a:rPr lang="en-US"/>
              <a:pPr>
                <a:defRPr/>
              </a:pPr>
              <a:t>‹#›</a:t>
            </a:fld>
            <a:endParaRPr lang="en-US"/>
          </a:p>
        </p:txBody>
      </p:sp>
    </p:spTree>
    <p:extLst>
      <p:ext uri="{BB962C8B-B14F-4D97-AF65-F5344CB8AC3E}">
        <p14:creationId xmlns:p14="http://schemas.microsoft.com/office/powerpoint/2010/main" val="233718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F68ADF-4921-F442-AAFE-464246EB6B81}" type="slidenum">
              <a:rPr lang="en-US"/>
              <a:pPr>
                <a:defRPr/>
              </a:pPr>
              <a:t>‹#›</a:t>
            </a:fld>
            <a:endParaRPr lang="en-US"/>
          </a:p>
        </p:txBody>
      </p:sp>
    </p:spTree>
    <p:extLst>
      <p:ext uri="{BB962C8B-B14F-4D97-AF65-F5344CB8AC3E}">
        <p14:creationId xmlns:p14="http://schemas.microsoft.com/office/powerpoint/2010/main" val="427377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DABD068-4EC5-E84B-B363-253621E4695E}" type="slidenum">
              <a:rPr lang="en-US"/>
              <a:pPr>
                <a:defRPr/>
              </a:pPr>
              <a:t>‹#›</a:t>
            </a:fld>
            <a:endParaRPr lang="en-US"/>
          </a:p>
        </p:txBody>
      </p:sp>
    </p:spTree>
    <p:extLst>
      <p:ext uri="{BB962C8B-B14F-4D97-AF65-F5344CB8AC3E}">
        <p14:creationId xmlns:p14="http://schemas.microsoft.com/office/powerpoint/2010/main" val="3693990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3DFE43B-7E5F-F14A-813E-D086B292CA6C}" type="slidenum">
              <a:rPr lang="en-US"/>
              <a:pPr>
                <a:defRPr/>
              </a:pPr>
              <a:t>‹#›</a:t>
            </a:fld>
            <a:endParaRPr lang="en-US"/>
          </a:p>
        </p:txBody>
      </p:sp>
    </p:spTree>
    <p:extLst>
      <p:ext uri="{BB962C8B-B14F-4D97-AF65-F5344CB8AC3E}">
        <p14:creationId xmlns:p14="http://schemas.microsoft.com/office/powerpoint/2010/main" val="2523363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2525285-DFED-184C-BD34-EA05AC596F44}" type="slidenum">
              <a:rPr lang="en-US"/>
              <a:pPr>
                <a:defRPr/>
              </a:pPr>
              <a:t>‹#›</a:t>
            </a:fld>
            <a:endParaRPr lang="en-US"/>
          </a:p>
        </p:txBody>
      </p:sp>
    </p:spTree>
    <p:extLst>
      <p:ext uri="{BB962C8B-B14F-4D97-AF65-F5344CB8AC3E}">
        <p14:creationId xmlns:p14="http://schemas.microsoft.com/office/powerpoint/2010/main" val="2463785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B3FF17D-02E6-6648-AEA0-BED558B7B2E3}" type="slidenum">
              <a:rPr lang="en-US"/>
              <a:pPr>
                <a:defRPr/>
              </a:pPr>
              <a:t>‹#›</a:t>
            </a:fld>
            <a:endParaRPr lang="en-US"/>
          </a:p>
        </p:txBody>
      </p:sp>
    </p:spTree>
    <p:extLst>
      <p:ext uri="{BB962C8B-B14F-4D97-AF65-F5344CB8AC3E}">
        <p14:creationId xmlns:p14="http://schemas.microsoft.com/office/powerpoint/2010/main" val="25490075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36EA3-0B30-4245-9BD5-0DB2FCBD5811}" type="slidenum">
              <a:rPr lang="en-US"/>
              <a:pPr>
                <a:defRPr/>
              </a:pPr>
              <a:t>‹#›</a:t>
            </a:fld>
            <a:endParaRPr lang="en-US"/>
          </a:p>
        </p:txBody>
      </p:sp>
    </p:spTree>
    <p:extLst>
      <p:ext uri="{BB962C8B-B14F-4D97-AF65-F5344CB8AC3E}">
        <p14:creationId xmlns:p14="http://schemas.microsoft.com/office/powerpoint/2010/main" val="855406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F2F8D8-9BF6-0A45-99BC-EC4006C7A7E0}" type="slidenum">
              <a:rPr lang="en-US"/>
              <a:pPr>
                <a:defRPr/>
              </a:pPr>
              <a:t>‹#›</a:t>
            </a:fld>
            <a:endParaRPr lang="en-US"/>
          </a:p>
        </p:txBody>
      </p:sp>
    </p:spTree>
    <p:extLst>
      <p:ext uri="{BB962C8B-B14F-4D97-AF65-F5344CB8AC3E}">
        <p14:creationId xmlns:p14="http://schemas.microsoft.com/office/powerpoint/2010/main" val="3967086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F076D3-6759-8943-9F4F-6E315E627E0B}" type="slidenum">
              <a:rPr lang="en-US"/>
              <a:pPr>
                <a:defRPr/>
              </a:pPr>
              <a:t>‹#›</a:t>
            </a:fld>
            <a:endParaRPr lang="en-US"/>
          </a:p>
        </p:txBody>
      </p:sp>
    </p:spTree>
    <p:extLst>
      <p:ext uri="{BB962C8B-B14F-4D97-AF65-F5344CB8AC3E}">
        <p14:creationId xmlns:p14="http://schemas.microsoft.com/office/powerpoint/2010/main" val="329104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706DE9A-F8A6-CC49-AC1B-634B8F99F491}" type="slidenum">
              <a:rPr lang="en-US"/>
              <a:pPr>
                <a:defRPr/>
              </a:pPr>
              <a:t>‹#›</a:t>
            </a:fld>
            <a:endParaRPr lang="en-US"/>
          </a:p>
        </p:txBody>
      </p:sp>
    </p:spTree>
    <p:extLst>
      <p:ext uri="{BB962C8B-B14F-4D97-AF65-F5344CB8AC3E}">
        <p14:creationId xmlns:p14="http://schemas.microsoft.com/office/powerpoint/2010/main" val="96071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C64FAC3-C01E-DB4F-B7DC-92235622C253}" type="slidenum">
              <a:rPr lang="en-US"/>
              <a:pPr>
                <a:defRPr/>
              </a:pPr>
              <a:t>‹#›</a:t>
            </a:fld>
            <a:endParaRPr lang="en-US"/>
          </a:p>
        </p:txBody>
      </p:sp>
    </p:spTree>
    <p:extLst>
      <p:ext uri="{BB962C8B-B14F-4D97-AF65-F5344CB8AC3E}">
        <p14:creationId xmlns:p14="http://schemas.microsoft.com/office/powerpoint/2010/main" val="2201234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7042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5DFCD6E-4373-6A4E-9728-344ED44072AC}" type="slidenum">
              <a:rPr lang="en-US"/>
              <a:pPr>
                <a:defRPr/>
              </a:pPr>
              <a:t>‹#›</a:t>
            </a:fld>
            <a:endParaRPr lang="en-US"/>
          </a:p>
        </p:txBody>
      </p:sp>
    </p:spTree>
    <p:extLst>
      <p:ext uri="{BB962C8B-B14F-4D97-AF65-F5344CB8AC3E}">
        <p14:creationId xmlns:p14="http://schemas.microsoft.com/office/powerpoint/2010/main" val="133289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7758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0255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66536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85080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41747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65260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51731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81365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6620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03476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490AA17-F213-B043-B5C0-FFE01FAD90A0}" type="slidenum">
              <a:rPr lang="en-US"/>
              <a:pPr>
                <a:defRPr/>
              </a:pPr>
              <a:t>‹#›</a:t>
            </a:fld>
            <a:endParaRPr lang="en-US"/>
          </a:p>
        </p:txBody>
      </p:sp>
    </p:spTree>
    <p:extLst>
      <p:ext uri="{BB962C8B-B14F-4D97-AF65-F5344CB8AC3E}">
        <p14:creationId xmlns:p14="http://schemas.microsoft.com/office/powerpoint/2010/main" val="350703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87216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62311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9B70F78-1619-544E-A1AA-3FEB1F74B023}" type="slidenum">
              <a:rPr lang="en-US"/>
              <a:pPr>
                <a:defRPr/>
              </a:pPr>
              <a:t>‹#›</a:t>
            </a:fld>
            <a:endParaRPr lang="en-US"/>
          </a:p>
        </p:txBody>
      </p:sp>
    </p:spTree>
    <p:extLst>
      <p:ext uri="{BB962C8B-B14F-4D97-AF65-F5344CB8AC3E}">
        <p14:creationId xmlns:p14="http://schemas.microsoft.com/office/powerpoint/2010/main" val="1033411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4C5E70F-9596-3C47-AEAB-7076CC357455}" type="slidenum">
              <a:rPr lang="en-US"/>
              <a:pPr>
                <a:defRPr/>
              </a:pPr>
              <a:t>‹#›</a:t>
            </a:fld>
            <a:endParaRPr lang="en-US"/>
          </a:p>
        </p:txBody>
      </p:sp>
    </p:spTree>
    <p:extLst>
      <p:ext uri="{BB962C8B-B14F-4D97-AF65-F5344CB8AC3E}">
        <p14:creationId xmlns:p14="http://schemas.microsoft.com/office/powerpoint/2010/main" val="2295126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B86E0D9-7F41-844A-9BC6-5726E5B74CCF}" type="slidenum">
              <a:rPr lang="en-US"/>
              <a:pPr>
                <a:defRPr/>
              </a:pPr>
              <a:t>‹#›</a:t>
            </a:fld>
            <a:endParaRPr lang="en-US"/>
          </a:p>
        </p:txBody>
      </p:sp>
    </p:spTree>
    <p:extLst>
      <p:ext uri="{BB962C8B-B14F-4D97-AF65-F5344CB8AC3E}">
        <p14:creationId xmlns:p14="http://schemas.microsoft.com/office/powerpoint/2010/main" val="866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9ED6D34-FC6D-D042-B3E3-9641232AABB2}" type="slidenum">
              <a:rPr lang="en-US"/>
              <a:pPr>
                <a:defRPr/>
              </a:pPr>
              <a:t>‹#›</a:t>
            </a:fld>
            <a:endParaRPr lang="en-US"/>
          </a:p>
        </p:txBody>
      </p:sp>
    </p:spTree>
    <p:extLst>
      <p:ext uri="{BB962C8B-B14F-4D97-AF65-F5344CB8AC3E}">
        <p14:creationId xmlns:p14="http://schemas.microsoft.com/office/powerpoint/2010/main" val="1070085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1EB780B-1EB9-BA4D-B45F-010C99734148}" type="slidenum">
              <a:rPr lang="en-US"/>
              <a:pPr>
                <a:defRPr/>
              </a:pPr>
              <a:t>‹#›</a:t>
            </a:fld>
            <a:endParaRPr lang="en-US"/>
          </a:p>
        </p:txBody>
      </p:sp>
    </p:spTree>
    <p:extLst>
      <p:ext uri="{BB962C8B-B14F-4D97-AF65-F5344CB8AC3E}">
        <p14:creationId xmlns:p14="http://schemas.microsoft.com/office/powerpoint/2010/main" val="3246708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8653AAC-5689-E842-993F-F7E052079A73}" type="slidenum">
              <a:rPr lang="en-US"/>
              <a:pPr>
                <a:defRPr/>
              </a:pPr>
              <a:t>‹#›</a:t>
            </a:fld>
            <a:endParaRPr lang="en-US"/>
          </a:p>
        </p:txBody>
      </p:sp>
    </p:spTree>
    <p:extLst>
      <p:ext uri="{BB962C8B-B14F-4D97-AF65-F5344CB8AC3E}">
        <p14:creationId xmlns:p14="http://schemas.microsoft.com/office/powerpoint/2010/main" val="4210809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FEAE7F4-531F-4949-9817-A96F82FD8681}" type="slidenum">
              <a:rPr lang="en-US"/>
              <a:pPr>
                <a:defRPr/>
              </a:pPr>
              <a:t>‹#›</a:t>
            </a:fld>
            <a:endParaRPr lang="en-US"/>
          </a:p>
        </p:txBody>
      </p:sp>
    </p:spTree>
    <p:extLst>
      <p:ext uri="{BB962C8B-B14F-4D97-AF65-F5344CB8AC3E}">
        <p14:creationId xmlns:p14="http://schemas.microsoft.com/office/powerpoint/2010/main" val="1674809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D1A15E3-C5C5-9647-A931-9C252FC28FB6}" type="slidenum">
              <a:rPr lang="en-US"/>
              <a:pPr>
                <a:defRPr/>
              </a:pPr>
              <a:t>‹#›</a:t>
            </a:fld>
            <a:endParaRPr lang="en-US"/>
          </a:p>
        </p:txBody>
      </p:sp>
    </p:spTree>
    <p:extLst>
      <p:ext uri="{BB962C8B-B14F-4D97-AF65-F5344CB8AC3E}">
        <p14:creationId xmlns:p14="http://schemas.microsoft.com/office/powerpoint/2010/main" val="373966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206B807-AA06-594F-B51B-F477762B7A0A}" type="slidenum">
              <a:rPr lang="en-US"/>
              <a:pPr>
                <a:defRPr/>
              </a:pPr>
              <a:t>‹#›</a:t>
            </a:fld>
            <a:endParaRPr lang="en-US"/>
          </a:p>
        </p:txBody>
      </p:sp>
    </p:spTree>
    <p:extLst>
      <p:ext uri="{BB962C8B-B14F-4D97-AF65-F5344CB8AC3E}">
        <p14:creationId xmlns:p14="http://schemas.microsoft.com/office/powerpoint/2010/main" val="4192889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50B2A93-AFD5-1A4B-8A6D-6C9EB6AC04DA}" type="slidenum">
              <a:rPr lang="en-US"/>
              <a:pPr>
                <a:defRPr/>
              </a:pPr>
              <a:t>‹#›</a:t>
            </a:fld>
            <a:endParaRPr lang="en-US"/>
          </a:p>
        </p:txBody>
      </p:sp>
    </p:spTree>
    <p:extLst>
      <p:ext uri="{BB962C8B-B14F-4D97-AF65-F5344CB8AC3E}">
        <p14:creationId xmlns:p14="http://schemas.microsoft.com/office/powerpoint/2010/main" val="549902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CE9F1F-F7C3-F641-83B6-C937010C0CDF}" type="slidenum">
              <a:rPr lang="en-US"/>
              <a:pPr>
                <a:defRPr/>
              </a:pPr>
              <a:t>‹#›</a:t>
            </a:fld>
            <a:endParaRPr lang="en-US"/>
          </a:p>
        </p:txBody>
      </p:sp>
    </p:spTree>
    <p:extLst>
      <p:ext uri="{BB962C8B-B14F-4D97-AF65-F5344CB8AC3E}">
        <p14:creationId xmlns:p14="http://schemas.microsoft.com/office/powerpoint/2010/main" val="1824500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C58EC6-B1E5-1948-8583-9F9C8C82F50C}" type="slidenum">
              <a:rPr lang="en-US"/>
              <a:pPr>
                <a:defRPr/>
              </a:pPr>
              <a:t>‹#›</a:t>
            </a:fld>
            <a:endParaRPr lang="en-US"/>
          </a:p>
        </p:txBody>
      </p:sp>
    </p:spTree>
    <p:extLst>
      <p:ext uri="{BB962C8B-B14F-4D97-AF65-F5344CB8AC3E}">
        <p14:creationId xmlns:p14="http://schemas.microsoft.com/office/powerpoint/2010/main" val="981712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920B387-7E99-1545-8115-2B2D9FE7B55A}" type="slidenum">
              <a:rPr lang="en-US"/>
              <a:pPr>
                <a:defRPr/>
              </a:pPr>
              <a:t>‹#›</a:t>
            </a:fld>
            <a:endParaRPr lang="en-US"/>
          </a:p>
        </p:txBody>
      </p:sp>
    </p:spTree>
    <p:extLst>
      <p:ext uri="{BB962C8B-B14F-4D97-AF65-F5344CB8AC3E}">
        <p14:creationId xmlns:p14="http://schemas.microsoft.com/office/powerpoint/2010/main" val="545128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89B014E0-F9C4-164F-A414-3499FED1D0D7}" type="slidenum">
              <a:rPr lang="en-US"/>
              <a:pPr>
                <a:defRPr/>
              </a:pPr>
              <a:t>‹#›</a:t>
            </a:fld>
            <a:endParaRPr lang="en-US"/>
          </a:p>
        </p:txBody>
      </p:sp>
    </p:spTree>
    <p:extLst>
      <p:ext uri="{BB962C8B-B14F-4D97-AF65-F5344CB8AC3E}">
        <p14:creationId xmlns:p14="http://schemas.microsoft.com/office/powerpoint/2010/main" val="2536477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9953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06083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46378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31559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61960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88FB9-6FE5-2448-9BC0-D8FFED616330}" type="slidenum">
              <a:rPr lang="en-US"/>
              <a:pPr>
                <a:defRPr/>
              </a:pPr>
              <a:t>‹#›</a:t>
            </a:fld>
            <a:endParaRPr lang="en-US"/>
          </a:p>
        </p:txBody>
      </p:sp>
    </p:spTree>
    <p:extLst>
      <p:ext uri="{BB962C8B-B14F-4D97-AF65-F5344CB8AC3E}">
        <p14:creationId xmlns:p14="http://schemas.microsoft.com/office/powerpoint/2010/main" val="1809797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221624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632311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16643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093386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89635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4771666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816872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73485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979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89795"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fld id="{4544EF06-697A-AC4E-AFA6-3311B0C295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3691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fld id="{1ED4F818-3735-B84E-81C7-AEDD95731A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3756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AE2DC48-6B04-1A4C-8BC4-39FC0719E342}" type="slidenum">
              <a:rPr lang="en-US"/>
              <a:pPr>
                <a:defRPr/>
              </a:pPr>
              <a:t>‹#›</a:t>
            </a:fld>
            <a:endParaRPr lang="en-US"/>
          </a:p>
        </p:txBody>
      </p:sp>
    </p:spTree>
    <p:extLst>
      <p:ext uri="{BB962C8B-B14F-4D97-AF65-F5344CB8AC3E}">
        <p14:creationId xmlns:p14="http://schemas.microsoft.com/office/powerpoint/2010/main" val="11393970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fld id="{16E59DB9-8B80-0240-BCED-E513E4F64B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487502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fld id="{BBABCEDC-4597-0742-ABAF-B9AC27723F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91378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fld id="{7F124CD9-F7ED-004C-B644-9399577F27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2090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fld id="{6AE1AA74-376F-E042-A11B-8F4B4D592D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5079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fld id="{34CD5377-9087-F347-840B-AC753806E4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8144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fld id="{447C7964-042D-AC46-9298-B21FBA3CB1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48260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fld id="{D24702F0-D734-2F42-8D5E-76025B3B88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07007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fld id="{572136D4-CB07-C543-8F58-FC41A316D7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189315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fld id="{80945C48-6CA9-604A-82D8-9C0B85831F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43643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F19DBC0-BD9C-1640-AB2C-B87A341BD8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178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11F1305-3967-4A41-968E-7B88B0C0D812}" type="slidenum">
              <a:rPr lang="en-US"/>
              <a:pPr>
                <a:defRPr/>
              </a:pPr>
              <a:t>‹#›</a:t>
            </a:fld>
            <a:endParaRPr lang="en-US"/>
          </a:p>
        </p:txBody>
      </p:sp>
    </p:spTree>
    <p:extLst>
      <p:ext uri="{BB962C8B-B14F-4D97-AF65-F5344CB8AC3E}">
        <p14:creationId xmlns:p14="http://schemas.microsoft.com/office/powerpoint/2010/main" val="21065362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69F89A-1429-154E-8268-CB7F1FD85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1041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A25D194-6468-2740-A128-9E26FCEDF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99392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1DF397C2-DA89-114C-B2E4-9D631C9C7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3968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38949412-ED4F-D34C-A6E2-A5413F50F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7030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5FA9F44A-1A50-8947-BB28-7DBBDB120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387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2A1DAF96-5239-8B44-BCB2-A4ED60EEF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542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69BC7C3-9B93-3940-BADD-D598A375D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12084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2C08F8B-F5C5-9B44-80A9-6F163D679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018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63A8A138-6F9A-2F4E-97AD-B660118DB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541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C8C320B-7DB5-CF4C-A5B4-B854AFE9A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7353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theme" Target="../theme/theme10.xml"/><Relationship Id="rId14" Type="http://schemas.openxmlformats.org/officeDocument/2006/relationships/image" Target="../media/image3.jpe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slideLayout" Target="../slideLayouts/slideLayout124.xml"/><Relationship Id="rId14"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jpe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BCE96F82-B17B-4745-80AC-0C288668472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372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576C5686-FF9E-704C-A5B8-39CEB03B773B}" type="slidenum">
              <a:rPr lang="en-US" smtClean="0">
                <a:solidFill>
                  <a:srgbClr val="000000"/>
                </a:solidFill>
                <a:latin typeface="Arial" charset="0"/>
                <a:ea typeface="Osaka" charset="0"/>
                <a:cs typeface="Osaka" charset="0"/>
              </a:rPr>
              <a:pPr defTabSz="914400" fontAlgn="base">
                <a:spcBef>
                  <a:spcPct val="0"/>
                </a:spcBef>
                <a:spcAft>
                  <a:spcPct val="0"/>
                </a:spcAft>
              </a:pPr>
              <a:t>‹#›</a:t>
            </a:fld>
            <a:endParaRPr lang="en-US" smtClean="0">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95858721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5F34B5D5-C756-044C-9F26-DCB2AB26B0D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1781740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AE67DD7-968B-CB41-B5D4-19BAFFD4843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265087670"/>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80B968BD-4ABA-AF40-93F8-FCF3B7F5BB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856935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274970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EF59D6C3-9666-5C4D-A6A1-08CD23EAF6F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8536619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smtClean="0">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917502770"/>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413744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288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288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defTabSz="914400" eaLnBrk="0" fontAlgn="base" hangingPunct="0">
              <a:spcBef>
                <a:spcPct val="0"/>
              </a:spcBef>
              <a:spcAft>
                <a:spcPct val="0"/>
              </a:spcAft>
            </a:pPr>
            <a:fld id="{F2A9F053-FFF6-264F-8E71-36ECE593FB6A}" type="slidenum">
              <a:rPr lang="en-US" smtClean="0">
                <a:solidFill>
                  <a:srgbClr val="FFFFFF"/>
                </a:solidFill>
              </a:rPr>
              <a:pPr defTabSz="914400" eaLnBrk="0" fontAlgn="base" hangingPunct="0">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160902540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FF2D5DF2-C6DC-A948-80B0-241E0FF6D0AD}" type="slidenum">
              <a:rPr lang="en-US" smtClean="0">
                <a:solidFill>
                  <a:srgbClr val="000000"/>
                </a:solidFill>
                <a:ea typeface="Osaka" charset="0"/>
                <a:cs typeface="Osaka" charset="0"/>
              </a:rPr>
              <a:pPr defTabSz="914400" eaLnBrk="0" fontAlgn="base" hangingPunct="0">
                <a:spcBef>
                  <a:spcPct val="0"/>
                </a:spcBef>
                <a:spcAft>
                  <a:spcPct val="0"/>
                </a:spcAft>
              </a:pPr>
              <a:t>‹#›</a:t>
            </a:fld>
            <a:endParaRPr lang="en-US" smtClean="0">
              <a:solidFill>
                <a:srgbClr val="000000"/>
              </a:solidFill>
              <a:ea typeface="Osaka" charset="0"/>
              <a:cs typeface="Osaka" charset="0"/>
            </a:endParaRPr>
          </a:p>
        </p:txBody>
      </p:sp>
    </p:spTree>
    <p:extLst>
      <p:ext uri="{BB962C8B-B14F-4D97-AF65-F5344CB8AC3E}">
        <p14:creationId xmlns:p14="http://schemas.microsoft.com/office/powerpoint/2010/main" val="53370790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39.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39.xml"/><Relationship Id="rId3"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 Id="rId3"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0.xml"/><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2.xml"/><Relationship Id="rId3"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1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400" y="0"/>
            <a:ext cx="9271000" cy="4635500"/>
          </a:xfrm>
          <a:prstGeom prst="rect">
            <a:avLst/>
          </a:prstGeom>
        </p:spPr>
      </p:pic>
      <p:sp>
        <p:nvSpPr>
          <p:cNvPr id="8" name="Rectangle 2"/>
          <p:cNvSpPr txBox="1">
            <a:spLocks noChangeArrowheads="1"/>
          </p:cNvSpPr>
          <p:nvPr/>
        </p:nvSpPr>
        <p:spPr bwMode="auto">
          <a:xfrm>
            <a:off x="-49212" y="463550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smtClean="0">
                <a:solidFill>
                  <a:srgbClr val="FFFFFF"/>
                </a:solidFill>
                <a:effectLst>
                  <a:glow rad="127000">
                    <a:srgbClr val="000000"/>
                  </a:glow>
                </a:effectLst>
                <a:latin typeface="Arial" charset="0"/>
                <a:ea typeface="ＭＳ Ｐゴシック" charset="0"/>
                <a:cs typeface="ＭＳ Ｐゴシック" charset="0"/>
              </a:rPr>
              <a:t>Ecclesiastes 3:16-22</a:t>
            </a:r>
            <a:endParaRPr lang="en-US" sz="4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8000" b="1" dirty="0" smtClean="0">
                <a:effectLst>
                  <a:glow rad="127000">
                    <a:schemeClr val="tx1"/>
                  </a:glow>
                </a:effectLst>
                <a:latin typeface="Arial" charset="0"/>
                <a:ea typeface="ＭＳ Ｐゴシック" charset="0"/>
                <a:cs typeface="ＭＳ Ｐゴシック" charset="0"/>
              </a:rPr>
              <a:t>When Life is Unfair</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6980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91355"/>
            <a:ext cx="9144000" cy="1066645"/>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Does God condone injustice?</a:t>
            </a:r>
            <a:endParaRPr lang="en-US" b="1" i="1" dirty="0">
              <a:effectLst>
                <a:glow rad="8763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01324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should you do when life is </a:t>
            </a:r>
            <a:r>
              <a:rPr lang="en-US" sz="5400" b="1" dirty="0" smtClean="0">
                <a:solidFill>
                  <a:srgbClr val="FFFF00"/>
                </a:solidFill>
                <a:effectLst>
                  <a:glow rad="127000">
                    <a:schemeClr val="tx1"/>
                  </a:glow>
                </a:effectLst>
                <a:latin typeface="Arial" charset="0"/>
                <a:ea typeface="ＭＳ Ｐゴシック" charset="0"/>
                <a:cs typeface="ＭＳ Ｐゴシック" charset="0"/>
              </a:rPr>
              <a:t>unfair</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5977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26100"/>
            <a:ext cx="9144000" cy="1114425"/>
          </a:xfrm>
          <a:effectLst>
            <a:outerShdw blurRad="63500" dist="35921" dir="2700000" algn="ctr" rotWithShape="0">
              <a:schemeClr val="tx2">
                <a:alpha val="74998"/>
              </a:schemeClr>
            </a:outerShdw>
          </a:effectLst>
          <a:extLst/>
        </p:spPr>
        <p:txBody>
          <a:bodyPr/>
          <a:lstStyle/>
          <a:p>
            <a:pPr>
              <a:defRPr/>
            </a:pPr>
            <a:r>
              <a:rPr lang="en-US" sz="5400" b="1" dirty="0" smtClean="0">
                <a:solidFill>
                  <a:schemeClr val="accent1">
                    <a:lumMod val="40000"/>
                    <a:lumOff val="60000"/>
                  </a:schemeClr>
                </a:solidFill>
                <a:effectLst>
                  <a:glow rad="127000">
                    <a:schemeClr val="tx1"/>
                  </a:glow>
                </a:effectLst>
                <a:latin typeface="Arial" charset="0"/>
                <a:ea typeface="ＭＳ Ｐゴシック" charset="0"/>
                <a:cs typeface="ＭＳ Ｐゴシック" charset="0"/>
              </a:rPr>
              <a:t>Issues</a:t>
            </a:r>
            <a:r>
              <a:rPr lang="en-US" sz="5400" b="1" dirty="0" smtClean="0">
                <a:effectLst>
                  <a:glow rad="127000">
                    <a:schemeClr val="tx1"/>
                  </a:glow>
                </a:effectLst>
                <a:latin typeface="Arial" charset="0"/>
                <a:ea typeface="ＭＳ Ｐゴシック" charset="0"/>
                <a:cs typeface="ＭＳ Ｐゴシック" charset="0"/>
              </a:rPr>
              <a:t> &amp; Responses</a:t>
            </a:r>
            <a:endParaRPr lang="en-US" sz="5400" b="1" dirty="0">
              <a:effectLst>
                <a:glow rad="127000">
                  <a:schemeClr val="tx1"/>
                </a:glow>
              </a:effectLst>
              <a:latin typeface="Arial" charset="0"/>
              <a:ea typeface="ＭＳ Ｐゴシック" charset="0"/>
              <a:cs typeface="ＭＳ Ｐゴシック" charset="0"/>
            </a:endParaRPr>
          </a:p>
        </p:txBody>
      </p:sp>
      <p:sp>
        <p:nvSpPr>
          <p:cNvPr id="2" name="Hexagon 1"/>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ight Arrow 3"/>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Hexagon 5"/>
          <p:cNvSpPr/>
          <p:nvPr/>
        </p:nvSpPr>
        <p:spPr bwMode="auto">
          <a:xfrm>
            <a:off x="787400" y="4064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Heart 6"/>
          <p:cNvSpPr/>
          <p:nvPr/>
        </p:nvSpPr>
        <p:spPr bwMode="auto">
          <a:xfrm>
            <a:off x="5702300" y="4064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5715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p:cNvSpPr/>
          <p:nvPr/>
        </p:nvSpPr>
        <p:spPr>
          <a:xfrm>
            <a:off x="368832" y="2316312"/>
            <a:ext cx="8419568" cy="1107996"/>
          </a:xfrm>
          <a:prstGeom prst="rect">
            <a:avLst/>
          </a:prstGeom>
          <a:noFill/>
        </p:spPr>
        <p:txBody>
          <a:bodyPr wrap="none" lIns="91440" tIns="45720" rIns="91440" bIns="45720">
            <a:spAutoFit/>
          </a:bodyPr>
          <a:lstStyle/>
          <a:p>
            <a:pPr algn="ctr"/>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Ecclesiastes 3:16-22</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26524440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a:extLst/>
        </p:spPr>
        <p:txBody>
          <a:bodyPr/>
          <a:lstStyle/>
          <a:p>
            <a:pPr marL="444500" indent="-4445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Realize </a:t>
            </a:r>
            <a:r>
              <a:rPr lang="en-US" sz="5400" b="1" dirty="0">
                <a:effectLst>
                  <a:glow rad="127000">
                    <a:schemeClr val="tx1"/>
                  </a:glow>
                </a:effectLst>
                <a:latin typeface="Arial" charset="0"/>
                <a:ea typeface="ＭＳ Ｐゴシック" charset="0"/>
                <a:cs typeface="ＭＳ Ｐゴシック" charset="0"/>
              </a:rPr>
              <a:t>that </a:t>
            </a:r>
            <a:r>
              <a:rPr lang="en-US" sz="5400" b="1" dirty="0" smtClean="0">
                <a:solidFill>
                  <a:srgbClr val="FFFF00"/>
                </a:solidFill>
                <a:effectLst>
                  <a:glow rad="127000">
                    <a:schemeClr val="tx1"/>
                  </a:glow>
                </a:effectLst>
                <a:latin typeface="Arial" charset="0"/>
                <a:ea typeface="ＭＳ Ｐゴシック" charset="0"/>
                <a:cs typeface="ＭＳ Ｐゴシック" charset="0"/>
              </a:rPr>
              <a:t>you</a:t>
            </a:r>
            <a:r>
              <a:rPr lang="en-US" sz="5400" b="1" dirty="0" smtClean="0">
                <a:effectLst>
                  <a:glow rad="127000">
                    <a:schemeClr val="tx1"/>
                  </a:glow>
                </a:effectLst>
                <a:latin typeface="Arial" charset="0"/>
                <a:ea typeface="ＭＳ Ｐゴシック" charset="0"/>
                <a:cs typeface="ＭＳ Ｐゴシック" charset="0"/>
              </a:rPr>
              <a:t> will account to God </a:t>
            </a:r>
            <a:r>
              <a:rPr lang="en-US" sz="5400" b="1" dirty="0">
                <a:effectLst>
                  <a:glow rad="127000">
                    <a:schemeClr val="tx1"/>
                  </a:glow>
                </a:effectLst>
                <a:latin typeface="Arial" charset="0"/>
                <a:ea typeface="ＭＳ Ｐゴシック" charset="0"/>
                <a:cs typeface="ＭＳ Ｐゴシック" charset="0"/>
              </a:rPr>
              <a:t>(3:16-</a:t>
            </a:r>
            <a:r>
              <a:rPr lang="en-US" sz="5400" b="1" dirty="0" smtClean="0">
                <a:effectLst>
                  <a:glow rad="127000">
                    <a:schemeClr val="tx1"/>
                  </a:glow>
                </a:effectLst>
                <a:latin typeface="Arial" charset="0"/>
                <a:ea typeface="ＭＳ Ｐゴシック" charset="0"/>
                <a:cs typeface="ＭＳ Ｐゴシック" charset="0"/>
              </a:rPr>
              <a:t>17)</a:t>
            </a:r>
            <a:r>
              <a:rPr lang="en-US" sz="5400" b="1" dirty="0">
                <a:effectLst>
                  <a:glow rad="127000">
                    <a:schemeClr val="tx1"/>
                  </a:glow>
                </a:effectLst>
                <a:latin typeface="Arial" charset="0"/>
                <a:ea typeface="ＭＳ Ｐゴシック" charset="0"/>
                <a:cs typeface="ＭＳ Ｐゴシック" charset="0"/>
              </a:rPr>
              <a:t>.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a:r>
              <a:rPr lang="en-US" sz="4000" b="1" dirty="0" smtClean="0">
                <a:latin typeface="Arial"/>
                <a:cs typeface="Arial"/>
              </a:rPr>
              <a:t>Injustice</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en-US" sz="4000" b="1" dirty="0" smtClean="0">
                <a:latin typeface="Arial"/>
                <a:cs typeface="Arial"/>
              </a:rPr>
              <a:t>You</a:t>
            </a:r>
            <a:endParaRPr lang="en-US" sz="4000" b="1" dirty="0">
              <a:latin typeface="Arial"/>
              <a:cs typeface="Arial"/>
            </a:endParaRPr>
          </a:p>
        </p:txBody>
      </p:sp>
    </p:spTree>
    <p:extLst>
      <p:ext uri="{BB962C8B-B14F-4D97-AF65-F5344CB8AC3E}">
        <p14:creationId xmlns:p14="http://schemas.microsoft.com/office/powerpoint/2010/main" val="19897693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Injustice exists </a:t>
            </a:r>
            <a:r>
              <a:rPr lang="en-US" sz="4800" b="1" dirty="0">
                <a:effectLst>
                  <a:glow rad="127000">
                    <a:schemeClr val="tx1"/>
                  </a:glow>
                </a:effectLst>
                <a:latin typeface="Arial" charset="0"/>
                <a:ea typeface="ＭＳ Ｐゴシック" charset="0"/>
                <a:cs typeface="ＭＳ Ｐゴシック" charset="0"/>
              </a:rPr>
              <a:t>in the courts where it </a:t>
            </a:r>
            <a:r>
              <a:rPr lang="en-US" sz="4800" b="1" dirty="0" err="1" smtClean="0">
                <a:effectLst>
                  <a:glow rad="127000">
                    <a:schemeClr val="tx1"/>
                  </a:glow>
                </a:effectLst>
                <a:latin typeface="Arial" charset="0"/>
                <a:ea typeface="ＭＳ Ｐゴシック" charset="0"/>
                <a:cs typeface="ＭＳ Ｐゴシック" charset="0"/>
              </a:rPr>
              <a:t>shouldn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(3:</a:t>
            </a:r>
            <a:r>
              <a:rPr lang="en-US" sz="4800" b="1" dirty="0" smtClean="0">
                <a:effectLst>
                  <a:glow rad="127000">
                    <a:schemeClr val="tx1"/>
                  </a:glow>
                </a:effectLst>
                <a:latin typeface="Arial" charset="0"/>
                <a:ea typeface="ＭＳ Ｐゴシック" charset="0"/>
                <a:cs typeface="ＭＳ Ｐゴシック" charset="0"/>
              </a:rPr>
              <a:t>16).</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98600" y="0"/>
            <a:ext cx="5753100" cy="4794250"/>
          </a:xfrm>
          <a:prstGeom prst="rect">
            <a:avLst/>
          </a:prstGeom>
        </p:spPr>
      </p:pic>
    </p:spTree>
    <p:extLst>
      <p:ext uri="{BB962C8B-B14F-4D97-AF65-F5344CB8AC3E}">
        <p14:creationId xmlns:p14="http://schemas.microsoft.com/office/powerpoint/2010/main" val="39626001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McDonalds Coffee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1787919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99037" y="1766126"/>
            <a:ext cx="4360863" cy="5207000"/>
          </a:xfrm>
          <a:prstGeom prst="rect">
            <a:avLst/>
          </a:prstGeom>
        </p:spPr>
      </p:pic>
      <p:sp>
        <p:nvSpPr>
          <p:cNvPr id="900098" name="Rectangle 2"/>
          <p:cNvSpPr>
            <a:spLocks noGrp="1" noChangeArrowheads="1"/>
          </p:cNvSpPr>
          <p:nvPr>
            <p:ph type="ctrTitle"/>
          </p:nvPr>
        </p:nvSpPr>
        <p:spPr>
          <a:xfrm>
            <a:off x="0" y="3797270"/>
            <a:ext cx="4999037" cy="294325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Lawn Mower</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292100" y="2895600"/>
            <a:ext cx="4445000" cy="2971800"/>
          </a:xfrm>
          <a:prstGeom prst="rect">
            <a:avLst/>
          </a:prstGeom>
        </p:spPr>
      </p:pic>
      <p:pic>
        <p:nvPicPr>
          <p:cNvPr id="2" name="Picture 1"/>
          <p:cNvPicPr>
            <a:picLocks noChangeAspect="1"/>
          </p:cNvPicPr>
          <p:nvPr/>
        </p:nvPicPr>
        <p:blipFill>
          <a:blip r:embed="rId5"/>
          <a:stretch>
            <a:fillRect/>
          </a:stretch>
        </p:blipFill>
        <p:spPr>
          <a:xfrm>
            <a:off x="0" y="-115126"/>
            <a:ext cx="9359900" cy="6973126"/>
          </a:xfrm>
          <a:prstGeom prst="rect">
            <a:avLst/>
          </a:prstGeom>
        </p:spPr>
      </p:pic>
    </p:spTree>
    <p:extLst>
      <p:ext uri="{BB962C8B-B14F-4D97-AF65-F5344CB8AC3E}">
        <p14:creationId xmlns:p14="http://schemas.microsoft.com/office/powerpoint/2010/main" val="1023666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208085" cy="6122737"/>
          </a:xfrm>
          <a:prstGeom prst="rect">
            <a:avLst/>
          </a:prstGeom>
        </p:spPr>
      </p:pic>
      <p:sp>
        <p:nvSpPr>
          <p:cNvPr id="900098" name="Rectangle 2"/>
          <p:cNvSpPr>
            <a:spLocks noGrp="1" noChangeArrowheads="1"/>
          </p:cNvSpPr>
          <p:nvPr>
            <p:ph type="ctrTitle"/>
          </p:nvPr>
        </p:nvSpPr>
        <p:spPr>
          <a:xfrm>
            <a:off x="0" y="5962314"/>
            <a:ext cx="9144000" cy="83168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Young Earth Lawsuit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22643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35314"/>
            <a:ext cx="9144000" cy="83168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Dr. Mark </a:t>
            </a:r>
            <a:r>
              <a:rPr lang="en-US" sz="5400" b="1" dirty="0" err="1" smtClean="0">
                <a:effectLst>
                  <a:glow rad="127000">
                    <a:schemeClr val="tx1"/>
                  </a:glow>
                </a:effectLst>
                <a:latin typeface="Arial" charset="0"/>
                <a:ea typeface="ＭＳ Ｐゴシック" charset="0"/>
                <a:cs typeface="ＭＳ Ｐゴシック" charset="0"/>
              </a:rPr>
              <a:t>Armitage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6629400" cy="3810000"/>
          </a:xfrm>
          <a:prstGeom prst="rect">
            <a:avLst/>
          </a:prstGeom>
        </p:spPr>
      </p:pic>
      <p:pic>
        <p:nvPicPr>
          <p:cNvPr id="4" name="Picture 3"/>
          <p:cNvPicPr>
            <a:picLocks noChangeAspect="1"/>
          </p:cNvPicPr>
          <p:nvPr/>
        </p:nvPicPr>
        <p:blipFill>
          <a:blip r:embed="rId4"/>
          <a:stretch>
            <a:fillRect/>
          </a:stretch>
        </p:blipFill>
        <p:spPr>
          <a:xfrm>
            <a:off x="4377393" y="2006600"/>
            <a:ext cx="4504014" cy="3606800"/>
          </a:xfrm>
          <a:prstGeom prst="rect">
            <a:avLst/>
          </a:prstGeom>
        </p:spPr>
      </p:pic>
      <p:pic>
        <p:nvPicPr>
          <p:cNvPr id="5" name="Picture 4"/>
          <p:cNvPicPr>
            <a:picLocks noChangeAspect="1"/>
          </p:cNvPicPr>
          <p:nvPr/>
        </p:nvPicPr>
        <p:blipFill>
          <a:blip r:embed="rId5"/>
          <a:stretch>
            <a:fillRect/>
          </a:stretch>
        </p:blipFill>
        <p:spPr>
          <a:xfrm>
            <a:off x="732035" y="2882900"/>
            <a:ext cx="3645358" cy="2730500"/>
          </a:xfrm>
          <a:prstGeom prst="rect">
            <a:avLst/>
          </a:prstGeom>
        </p:spPr>
      </p:pic>
    </p:spTree>
    <p:extLst>
      <p:ext uri="{BB962C8B-B14F-4D97-AF65-F5344CB8AC3E}">
        <p14:creationId xmlns:p14="http://schemas.microsoft.com/office/powerpoint/2010/main" val="29745518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20800" y="2044700"/>
            <a:ext cx="3314700" cy="46958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Injustice System</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03859">
            <a:off x="342901" y="-139699"/>
            <a:ext cx="4543602" cy="6858000"/>
          </a:xfrm>
          <a:prstGeom prst="rect">
            <a:avLst/>
          </a:prstGeom>
        </p:spPr>
      </p:pic>
      <p:pic>
        <p:nvPicPr>
          <p:cNvPr id="3" name="Picture 2"/>
          <p:cNvPicPr>
            <a:picLocks noChangeAspect="1"/>
          </p:cNvPicPr>
          <p:nvPr/>
        </p:nvPicPr>
        <p:blipFill>
          <a:blip r:embed="rId4"/>
          <a:stretch>
            <a:fillRect/>
          </a:stretch>
        </p:blipFill>
        <p:spPr>
          <a:xfrm>
            <a:off x="4826000" y="533400"/>
            <a:ext cx="4318000" cy="4584700"/>
          </a:xfrm>
          <a:prstGeom prst="rect">
            <a:avLst/>
          </a:prstGeom>
        </p:spPr>
      </p:pic>
    </p:spTree>
    <p:extLst>
      <p:ext uri="{BB962C8B-B14F-4D97-AF65-F5344CB8AC3E}">
        <p14:creationId xmlns:p14="http://schemas.microsoft.com/office/powerpoint/2010/main" val="34277347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88104"/>
          </a:xfrm>
          <a:prstGeom prst="rect">
            <a:avLst/>
          </a:prstGeom>
        </p:spPr>
      </p:pic>
      <p:sp>
        <p:nvSpPr>
          <p:cNvPr id="900098" name="Rectangle 2"/>
          <p:cNvSpPr>
            <a:spLocks noGrp="1" noChangeArrowheads="1"/>
          </p:cNvSpPr>
          <p:nvPr>
            <p:ph type="ctrTitle"/>
          </p:nvPr>
        </p:nvSpPr>
        <p:spPr>
          <a:xfrm>
            <a:off x="0" y="1270000"/>
            <a:ext cx="9144000" cy="20161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Everybody loves a story.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270976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581"/>
            <a:ext cx="9144000" cy="6400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How should we respond to injustice?</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8820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44000" cy="5707626"/>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8799" y="222920"/>
            <a:ext cx="8140701" cy="2232248"/>
          </a:xfrm>
          <a:effectLst>
            <a:outerShdw blurRad="63500" dist="35921" dir="2700000" algn="ctr" rotWithShape="0">
              <a:schemeClr val="tx2">
                <a:alpha val="74998"/>
              </a:schemeClr>
            </a:outerShdw>
          </a:effectLst>
          <a:extLst/>
        </p:spPr>
        <p:txBody>
          <a:bodyPr/>
          <a:lstStyle/>
          <a:p>
            <a:pPr marL="444500" indent="-444500">
              <a:defRPr/>
            </a:pPr>
            <a:r>
              <a:rPr lang="en-US" sz="4800" b="1" dirty="0" smtClean="0">
                <a:effectLst>
                  <a:glow rad="127000">
                    <a:schemeClr val="tx1"/>
                  </a:glow>
                </a:effectLst>
                <a:latin typeface="Arial" charset="0"/>
                <a:ea typeface="ＭＳ Ｐゴシック" charset="0"/>
                <a:cs typeface="ＭＳ Ｐゴシック" charset="0"/>
              </a:rPr>
              <a:t>Realize that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you</a:t>
            </a:r>
            <a:r>
              <a:rPr lang="en-US" sz="4800" b="1" dirty="0" smtClean="0">
                <a:effectLst>
                  <a:glow rad="127000">
                    <a:schemeClr val="tx1"/>
                  </a:glow>
                </a:effectLst>
                <a:latin typeface="Arial" charset="0"/>
                <a:ea typeface="ＭＳ Ｐゴシック" charset="0"/>
                <a:cs typeface="ＭＳ Ｐゴシック" charset="0"/>
              </a:rPr>
              <a:t> will account to God </a:t>
            </a:r>
            <a:r>
              <a:rPr lang="en-US" sz="4800" b="1" dirty="0">
                <a:effectLst>
                  <a:glow rad="127000">
                    <a:schemeClr val="tx1"/>
                  </a:glow>
                </a:effectLst>
                <a:latin typeface="Arial" charset="0"/>
                <a:ea typeface="ＭＳ Ｐゴシック" charset="0"/>
                <a:cs typeface="ＭＳ Ｐゴシック" charset="0"/>
              </a:rPr>
              <a:t>(3</a:t>
            </a:r>
            <a:r>
              <a:rPr lang="en-US" sz="4800" b="1" dirty="0" smtClean="0">
                <a:effectLst>
                  <a:glow rad="127000">
                    <a:schemeClr val="tx1"/>
                  </a:glow>
                </a:effectLst>
                <a:latin typeface="Arial" charset="0"/>
                <a:ea typeface="ＭＳ Ｐゴシック" charset="0"/>
                <a:cs typeface="ＭＳ Ｐゴシック" charset="0"/>
              </a:rPr>
              <a:t>:17)</a:t>
            </a:r>
            <a:r>
              <a:rPr lang="en-US" sz="4800" b="1" dirty="0">
                <a:effectLst>
                  <a:glow rad="127000">
                    <a:schemeClr val="tx1"/>
                  </a:glow>
                </a:effectLst>
                <a:latin typeface="Arial" charset="0"/>
                <a:ea typeface="ＭＳ Ｐゴシック" charset="0"/>
                <a:cs typeface="ＭＳ Ｐゴシック" charset="0"/>
              </a:rPr>
              <a:t>.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a:r>
              <a:rPr lang="en-US" sz="4000" b="1" dirty="0" smtClean="0">
                <a:latin typeface="Arial"/>
                <a:cs typeface="Arial"/>
              </a:rPr>
              <a:t>Injustice</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en-US" sz="4000" b="1" dirty="0" smtClean="0">
                <a:latin typeface="Arial"/>
                <a:cs typeface="Arial"/>
              </a:rPr>
              <a:t>You</a:t>
            </a:r>
            <a:endParaRPr lang="en-US" sz="4000" b="1" dirty="0">
              <a:latin typeface="Arial"/>
              <a:cs typeface="Arial"/>
            </a:endParaRPr>
          </a:p>
        </p:txBody>
      </p:sp>
    </p:spTree>
    <p:extLst>
      <p:ext uri="{BB962C8B-B14F-4D97-AF65-F5344CB8AC3E}">
        <p14:creationId xmlns:p14="http://schemas.microsoft.com/office/powerpoint/2010/main" val="17607318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animBg="1"/>
      <p:bldP spid="7" grpId="0" animBg="1"/>
      <p:bldP spid="8" grpId="0" animBg="1"/>
      <p:bldP spid="3"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en-US" altLang="ja-JP" sz="3600" b="1" dirty="0" smtClean="0">
                <a:solidFill>
                  <a:schemeClr val="bg1"/>
                </a:solidFill>
                <a:latin typeface="Arial" charset="0"/>
                <a:ea typeface="ＭＳ Ｐゴシック" charset="0"/>
                <a:cs typeface="ＭＳ Ｐゴシック" charset="0"/>
              </a:rPr>
              <a:t>"Then </a:t>
            </a:r>
            <a:r>
              <a:rPr lang="en-US" altLang="ja-JP" sz="3600" b="1" dirty="0">
                <a:solidFill>
                  <a:schemeClr val="bg1"/>
                </a:solidFill>
                <a:latin typeface="Arial" charset="0"/>
                <a:ea typeface="ＭＳ Ｐゴシック" charset="0"/>
                <a:cs typeface="ＭＳ Ｐゴシック" charset="0"/>
              </a:rPr>
              <a:t>I saw a great white throne</a:t>
            </a:r>
            <a:r>
              <a:rPr lang="en-US" altLang="ja-JP" sz="3600" b="1" dirty="0" smtClean="0">
                <a:solidFill>
                  <a:schemeClr val="bg1"/>
                </a:solidFill>
                <a:latin typeface="Arial" charset="0"/>
                <a:ea typeface="ＭＳ Ｐゴシック" charset="0"/>
                <a:cs typeface="ＭＳ Ｐゴシック" charset="0"/>
              </a:rPr>
              <a:t>…" </a:t>
            </a:r>
            <a:r>
              <a:rPr lang="en-US" altLang="ja-JP" sz="3600" b="1" dirty="0">
                <a:solidFill>
                  <a:schemeClr val="bg1"/>
                </a:solidFill>
                <a:latin typeface="Arial" charset="0"/>
                <a:ea typeface="ＭＳ Ｐゴシック" charset="0"/>
                <a:cs typeface="ＭＳ Ｐゴシック" charset="0"/>
              </a:rPr>
              <a:t/>
            </a:r>
            <a:br>
              <a:rPr lang="en-US" altLang="ja-JP" sz="3600" b="1" dirty="0">
                <a:solidFill>
                  <a:schemeClr val="bg1"/>
                </a:solidFill>
                <a:latin typeface="Arial" charset="0"/>
                <a:ea typeface="ＭＳ Ｐゴシック" charset="0"/>
                <a:cs typeface="ＭＳ Ｐゴシック" charset="0"/>
              </a:rPr>
            </a:br>
            <a:r>
              <a:rPr lang="en-US" altLang="ja-JP" sz="3600" b="1" dirty="0" smtClean="0">
                <a:solidFill>
                  <a:schemeClr val="bg1"/>
                </a:solidFill>
                <a:latin typeface="Arial" charset="0"/>
                <a:ea typeface="ＭＳ Ｐゴシック" charset="0"/>
                <a:cs typeface="ＭＳ Ｐゴシック" charset="0"/>
              </a:rPr>
              <a:t>(Rev. 20</a:t>
            </a:r>
            <a:r>
              <a:rPr lang="en-US" altLang="ja-JP" sz="3600" b="1" dirty="0">
                <a:solidFill>
                  <a:schemeClr val="bg1"/>
                </a:solidFill>
                <a:latin typeface="Arial" charset="0"/>
                <a:ea typeface="ＭＳ Ｐゴシック" charset="0"/>
                <a:cs typeface="ＭＳ Ｐゴシック" charset="0"/>
              </a:rPr>
              <a:t>:11)</a:t>
            </a:r>
            <a:endParaRPr lang="en-US" dirty="0">
              <a:solidFill>
                <a:schemeClr val="bg1"/>
              </a:solidFill>
              <a:latin typeface="Times New Roman" charset="0"/>
              <a:ea typeface="ＭＳ Ｐゴシック" charset="0"/>
              <a:cs typeface="ＭＳ Ｐゴシック"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438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843803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2057400"/>
          </a:xfrm>
          <a:effectLst>
            <a:outerShdw blurRad="63500" dist="107763" dir="2700000" algn="ctr" rotWithShape="0">
              <a:srgbClr val="000000">
                <a:alpha val="74998"/>
              </a:srgbClr>
            </a:outerShdw>
          </a:effectLst>
          <a:extLst/>
        </p:spPr>
        <p:txBody>
          <a:bodyPr/>
          <a:lstStyle/>
          <a:p>
            <a:pPr eaLnBrk="1" hangingPunct="1">
              <a:defRPr/>
            </a:pPr>
            <a:r>
              <a:rPr lang="en-US" sz="4000" dirty="0">
                <a:latin typeface="Arial" charset="0"/>
                <a:ea typeface="ＭＳ Ｐゴシック" charset="0"/>
              </a:rPr>
              <a:t>The Books </a:t>
            </a:r>
            <a:r>
              <a:rPr lang="en-US" sz="4000" dirty="0" smtClean="0">
                <a:latin typeface="Arial" charset="0"/>
                <a:ea typeface="ＭＳ Ｐゴシック" charset="0"/>
              </a:rPr>
              <a:t/>
            </a:r>
            <a:br>
              <a:rPr lang="en-US" sz="4000" dirty="0" smtClean="0">
                <a:latin typeface="Arial" charset="0"/>
                <a:ea typeface="ＭＳ Ｐゴシック" charset="0"/>
              </a:rPr>
            </a:br>
            <a:r>
              <a:rPr lang="en-US" sz="4000" dirty="0" smtClean="0">
                <a:latin typeface="Arial" charset="0"/>
                <a:ea typeface="ＭＳ Ｐゴシック" charset="0"/>
              </a:rPr>
              <a:t>(</a:t>
            </a:r>
            <a:r>
              <a:rPr lang="en-US" sz="4000" dirty="0">
                <a:latin typeface="Arial" charset="0"/>
                <a:ea typeface="ＭＳ Ｐゴシック" charset="0"/>
              </a:rPr>
              <a:t>Rev. 20:12)</a:t>
            </a:r>
            <a:endParaRPr lang="en-US" dirty="0">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72512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a:defRPr/>
            </a:pPr>
            <a:endParaRPr lang="en-US">
              <a:solidFill>
                <a:srgbClr val="FFFFFF"/>
              </a:solidFill>
              <a:latin typeface="Tahoma"/>
              <a:ea typeface="ＭＳ Ｐゴシック"/>
              <a:cs typeface="ＭＳ Ｐゴシック"/>
            </a:endParaRPr>
          </a:p>
        </p:txBody>
      </p:sp>
      <p:sp>
        <p:nvSpPr>
          <p:cNvPr id="8" name="Rectangle 5"/>
          <p:cNvSpPr>
            <a:spLocks noGrp="1" noChangeArrowheads="1"/>
          </p:cNvSpPr>
          <p:nvPr>
            <p:ph type="ftr" sz="quarter" idx="11"/>
          </p:nvPr>
        </p:nvSpPr>
        <p:spPr/>
        <p:txBody>
          <a:bodyPr/>
          <a:lstStyle/>
          <a:p>
            <a:pPr>
              <a:defRPr/>
            </a:pPr>
            <a:endParaRPr lang="en-US">
              <a:solidFill>
                <a:srgbClr val="FFFFFF"/>
              </a:solidFill>
              <a:latin typeface="Tahoma"/>
              <a:ea typeface="ＭＳ Ｐゴシック"/>
              <a:cs typeface="ＭＳ Ｐゴシック"/>
            </a:endParaRPr>
          </a:p>
        </p:txBody>
      </p:sp>
      <p:pic>
        <p:nvPicPr>
          <p:cNvPr id="1454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6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3" name="Rectangle 3"/>
          <p:cNvSpPr>
            <a:spLocks noGrp="1" noChangeArrowheads="1"/>
          </p:cNvSpPr>
          <p:nvPr>
            <p:ph type="subTitle" idx="1"/>
          </p:nvPr>
        </p:nvSpPr>
        <p:spPr>
          <a:xfrm>
            <a:off x="6172200" y="3124200"/>
            <a:ext cx="2584450" cy="2286000"/>
          </a:xfrm>
          <a:effectLst>
            <a:outerShdw blurRad="25400" dist="25399" dir="2700000" algn="ctr" rotWithShape="0">
              <a:schemeClr val="bg1">
                <a:alpha val="99962"/>
              </a:schemeClr>
            </a:outerShdw>
          </a:effectLst>
        </p:spPr>
        <p:txBody>
          <a:bodyPr/>
          <a:lstStyle/>
          <a:p>
            <a:pPr eaLnBrk="1" hangingPunct="1">
              <a:defRPr/>
            </a:pPr>
            <a:r>
              <a:rPr lang="en-US" i="1" dirty="0"/>
              <a:t>Is there one general judgment as depicted by Michelangelo?</a:t>
            </a:r>
          </a:p>
        </p:txBody>
      </p:sp>
      <p:sp>
        <p:nvSpPr>
          <p:cNvPr id="286722" name="Rectangle 2"/>
          <p:cNvSpPr>
            <a:spLocks noGrp="1" noChangeArrowheads="1"/>
          </p:cNvSpPr>
          <p:nvPr>
            <p:ph type="ctrTitle"/>
          </p:nvPr>
        </p:nvSpPr>
        <p:spPr>
          <a:xfrm>
            <a:off x="5943600" y="914400"/>
            <a:ext cx="3200400" cy="1143000"/>
          </a:xfrm>
          <a:effectLst>
            <a:outerShdw blurRad="25400" dist="25399" dir="2700000" algn="ctr" rotWithShape="0">
              <a:schemeClr val="bg1">
                <a:alpha val="99962"/>
              </a:schemeClr>
            </a:outerShdw>
          </a:effectLst>
        </p:spPr>
        <p:txBody>
          <a:bodyPr/>
          <a:lstStyle/>
          <a:p>
            <a:pPr eaLnBrk="1" hangingPunct="1">
              <a:defRPr/>
            </a:pPr>
            <a:r>
              <a:rPr lang="en-US" dirty="0"/>
              <a:t>The Final Judgment</a:t>
            </a:r>
          </a:p>
        </p:txBody>
      </p:sp>
      <p:sp>
        <p:nvSpPr>
          <p:cNvPr id="145415" name="Text Box 5"/>
          <p:cNvSpPr txBox="1">
            <a:spLocks noChangeArrowheads="1"/>
          </p:cNvSpPr>
          <p:nvPr/>
        </p:nvSpPr>
        <p:spPr bwMode="auto">
          <a:xfrm>
            <a:off x="6781800" y="6415088"/>
            <a:ext cx="2293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eaLnBrk="0" fontAlgn="base" hangingPunct="0">
              <a:spcBef>
                <a:spcPct val="50000"/>
              </a:spcBef>
              <a:spcAft>
                <a:spcPct val="0"/>
              </a:spcAft>
            </a:pPr>
            <a:r>
              <a:rPr lang="en-US" sz="1800" smtClean="0">
                <a:solidFill>
                  <a:srgbClr val="FFFFFF"/>
                </a:solidFill>
                <a:ea typeface="ＭＳ Ｐゴシック" charset="0"/>
                <a:cs typeface="ＭＳ Ｐゴシック" charset="0"/>
              </a:rPr>
              <a:t>Sistine Chapel, 1541</a:t>
            </a:r>
          </a:p>
        </p:txBody>
      </p:sp>
    </p:spTree>
    <p:extLst>
      <p:ext uri="{BB962C8B-B14F-4D97-AF65-F5344CB8AC3E}">
        <p14:creationId xmlns:p14="http://schemas.microsoft.com/office/powerpoint/2010/main" val="944572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7"/>
          <p:cNvSpPr>
            <a:spLocks noChangeArrowheads="1"/>
          </p:cNvSpPr>
          <p:nvPr/>
        </p:nvSpPr>
        <p:spPr bwMode="auto">
          <a:xfrm>
            <a:off x="0" y="0"/>
            <a:ext cx="9144000" cy="6858000"/>
          </a:xfrm>
          <a:prstGeom prst="rect">
            <a:avLst/>
          </a:prstGeom>
          <a:solidFill>
            <a:srgbClr val="F7F7F7"/>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000000"/>
              </a:solidFill>
              <a:latin typeface="Arial" charset="0"/>
              <a:ea typeface="Osaka" charset="0"/>
              <a:cs typeface="Osaka" charset="0"/>
            </a:endParaRPr>
          </a:p>
        </p:txBody>
      </p:sp>
      <p:pic>
        <p:nvPicPr>
          <p:cNvPr id="147459" name="Picture 6" descr="TIJudgment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3"/>
          <p:cNvSpPr>
            <a:spLocks noGrp="1" noChangeArrowheads="1"/>
          </p:cNvSpPr>
          <p:nvPr>
            <p:ph type="ctrTitle"/>
          </p:nvPr>
        </p:nvSpPr>
        <p:spPr>
          <a:xfrm>
            <a:off x="0" y="152400"/>
            <a:ext cx="8765789" cy="3276600"/>
          </a:xfrm>
        </p:spPr>
        <p:txBody>
          <a:bodyPr/>
          <a:lstStyle/>
          <a:p>
            <a:r>
              <a:rPr lang="en-US" sz="4800" b="1">
                <a:solidFill>
                  <a:srgbClr val="CC0000"/>
                </a:solidFill>
                <a:latin typeface="acme secret agent" charset="0"/>
              </a:rPr>
              <a:t>Yet Scripture prophesies </a:t>
            </a:r>
            <a:r>
              <a:rPr lang="en-US" sz="4800" b="1" u="sng">
                <a:solidFill>
                  <a:srgbClr val="CC0000"/>
                </a:solidFill>
                <a:latin typeface="acme secret agent" charset="0"/>
              </a:rPr>
              <a:t>seven</a:t>
            </a:r>
            <a:r>
              <a:rPr lang="en-US" sz="4800" b="1">
                <a:solidFill>
                  <a:srgbClr val="CC0000"/>
                </a:solidFill>
                <a:latin typeface="acme secret agent" charset="0"/>
              </a:rPr>
              <a:t> more </a:t>
            </a:r>
            <a:r>
              <a:rPr lang="en-US" sz="4800" b="1" u="sng">
                <a:solidFill>
                  <a:srgbClr val="CC0000"/>
                </a:solidFill>
                <a:latin typeface="acme secret agent" charset="0"/>
              </a:rPr>
              <a:t>future</a:t>
            </a:r>
            <a:r>
              <a:rPr lang="en-US" sz="4800" b="1">
                <a:solidFill>
                  <a:srgbClr val="CC0000"/>
                </a:solidFill>
                <a:latin typeface="acme secret agent" charset="0"/>
              </a:rPr>
              <a:t> judgments</a:t>
            </a:r>
            <a:r>
              <a:rPr lang="en-US" sz="4800" b="1">
                <a:solidFill>
                  <a:srgbClr val="CC0000"/>
                </a:solidFill>
                <a:latin typeface="Lucida Grande" charset="0"/>
              </a:rPr>
              <a:t>…</a:t>
            </a:r>
            <a:endParaRPr lang="en-US" sz="4800" b="1">
              <a:solidFill>
                <a:srgbClr val="CC0000"/>
              </a:solidFill>
              <a:latin typeface="acme secret agent" charset="0"/>
            </a:endParaRPr>
          </a:p>
        </p:txBody>
      </p:sp>
      <p:sp>
        <p:nvSpPr>
          <p:cNvPr id="308228" name="WordArt 4"/>
          <p:cNvSpPr>
            <a:spLocks noChangeArrowheads="1" noChangeShapeType="1" noTextEdit="1"/>
          </p:cNvSpPr>
          <p:nvPr/>
        </p:nvSpPr>
        <p:spPr bwMode="auto">
          <a:xfrm>
            <a:off x="5181600" y="5562600"/>
            <a:ext cx="3429000" cy="947738"/>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Sound strange?</a:t>
            </a:r>
          </a:p>
        </p:txBody>
      </p:sp>
    </p:spTree>
    <p:extLst>
      <p:ext uri="{BB962C8B-B14F-4D97-AF65-F5344CB8AC3E}">
        <p14:creationId xmlns:p14="http://schemas.microsoft.com/office/powerpoint/2010/main" val="272696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animEffect transition="in" filter="circle(in)">
                                      <p:cBhvr>
                                        <p:cTn id="7" dur="2000"/>
                                        <p:tgtEl>
                                          <p:spTgt spid="30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169987" name="Group 3"/>
          <p:cNvGrpSpPr>
            <a:grpSpLocks/>
          </p:cNvGrpSpPr>
          <p:nvPr/>
        </p:nvGrpSpPr>
        <p:grpSpPr bwMode="auto">
          <a:xfrm>
            <a:off x="254000" y="2019300"/>
            <a:ext cx="693738" cy="1466850"/>
            <a:chOff x="648" y="1860"/>
            <a:chExt cx="492" cy="924"/>
          </a:xfrm>
        </p:grpSpPr>
        <p:sp>
          <p:nvSpPr>
            <p:cNvPr id="17001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sp>
          <p:nvSpPr>
            <p:cNvPr id="17001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grpSp>
      <p:sp>
        <p:nvSpPr>
          <p:cNvPr id="169988" name="Text Box 6"/>
          <p:cNvSpPr txBox="1">
            <a:spLocks noChangeArrowheads="1"/>
          </p:cNvSpPr>
          <p:nvPr/>
        </p:nvSpPr>
        <p:spPr bwMode="auto">
          <a:xfrm>
            <a:off x="600075" y="3567113"/>
            <a:ext cx="2197100" cy="519112"/>
          </a:xfrm>
          <a:prstGeom prst="rect">
            <a:avLst/>
          </a:prstGeom>
          <a:solidFill>
            <a:srgbClr val="FFFF00"/>
          </a:solidFill>
          <a:ln>
            <a:noFill/>
          </a:ln>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dirty="0" smtClean="0">
                <a:solidFill>
                  <a:srgbClr val="000000"/>
                </a:solidFill>
                <a:latin typeface="Lucida Sans Unicode" charset="0"/>
              </a:rPr>
              <a:t>Church Age</a:t>
            </a:r>
          </a:p>
        </p:txBody>
      </p:sp>
      <p:sp>
        <p:nvSpPr>
          <p:cNvPr id="16998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sp>
        <p:nvSpPr>
          <p:cNvPr id="16999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Tribulation</a:t>
            </a:r>
          </a:p>
        </p:txBody>
      </p:sp>
      <p:sp>
        <p:nvSpPr>
          <p:cNvPr id="16999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Millennium</a:t>
            </a:r>
          </a:p>
        </p:txBody>
      </p:sp>
      <p:cxnSp>
        <p:nvCxnSpPr>
          <p:cNvPr id="16999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6999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Rapture</a:t>
            </a:r>
          </a:p>
        </p:txBody>
      </p:sp>
      <p:sp>
        <p:nvSpPr>
          <p:cNvPr id="16999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sp>
        <p:nvSpPr>
          <p:cNvPr id="169995" name="Text Box 13"/>
          <p:cNvSpPr txBox="1">
            <a:spLocks noChangeArrowheads="1"/>
          </p:cNvSpPr>
          <p:nvPr/>
        </p:nvSpPr>
        <p:spPr bwMode="auto">
          <a:xfrm>
            <a:off x="3835400" y="1852613"/>
            <a:ext cx="2028825" cy="519112"/>
          </a:xfrm>
          <a:prstGeom prst="rect">
            <a:avLst/>
          </a:prstGeom>
          <a:solidFill>
            <a:srgbClr val="DCC3C8"/>
          </a:solidFill>
          <a:ln>
            <a:noFill/>
          </a:ln>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2</a:t>
            </a:r>
            <a:r>
              <a:rPr lang="en-US" sz="2800" b="1" baseline="30000" smtClean="0">
                <a:solidFill>
                  <a:srgbClr val="000000"/>
                </a:solidFill>
                <a:latin typeface="Lucida Sans Unicode" charset="0"/>
              </a:rPr>
              <a:t>nd</a:t>
            </a:r>
            <a:r>
              <a:rPr lang="en-US" sz="2800" b="1" smtClean="0">
                <a:solidFill>
                  <a:srgbClr val="000000"/>
                </a:solidFill>
                <a:latin typeface="Lucida Sans Unicode" charset="0"/>
              </a:rPr>
              <a:t> Advent</a:t>
            </a:r>
          </a:p>
        </p:txBody>
      </p:sp>
      <p:sp>
        <p:nvSpPr>
          <p:cNvPr id="169996" name="Text Box 14"/>
          <p:cNvSpPr txBox="1">
            <a:spLocks noChangeArrowheads="1"/>
          </p:cNvSpPr>
          <p:nvPr/>
        </p:nvSpPr>
        <p:spPr bwMode="auto">
          <a:xfrm>
            <a:off x="2867025" y="4938713"/>
            <a:ext cx="2409825" cy="946150"/>
          </a:xfrm>
          <a:prstGeom prst="rect">
            <a:avLst/>
          </a:prstGeom>
          <a:solidFill>
            <a:srgbClr val="CCFFCC"/>
          </a:solidFill>
          <a:ln>
            <a:noFill/>
          </a:ln>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Battle of</a:t>
            </a:r>
          </a:p>
          <a:p>
            <a:pPr algn="ctr" defTabSz="914400" fontAlgn="base">
              <a:spcBef>
                <a:spcPct val="0"/>
              </a:spcBef>
              <a:spcAft>
                <a:spcPct val="0"/>
              </a:spcAft>
            </a:pPr>
            <a:r>
              <a:rPr lang="en-US" sz="2800" b="1" smtClean="0">
                <a:solidFill>
                  <a:srgbClr val="000000"/>
                </a:solidFill>
                <a:latin typeface="Lucida Sans Unicode" charset="0"/>
              </a:rPr>
              <a:t>Armageddon</a:t>
            </a:r>
          </a:p>
        </p:txBody>
      </p:sp>
      <p:sp>
        <p:nvSpPr>
          <p:cNvPr id="169997" name="Text Box 15"/>
          <p:cNvSpPr txBox="1">
            <a:spLocks noChangeArrowheads="1"/>
          </p:cNvSpPr>
          <p:nvPr/>
        </p:nvSpPr>
        <p:spPr bwMode="auto">
          <a:xfrm>
            <a:off x="5462588" y="4957763"/>
            <a:ext cx="2911475" cy="946150"/>
          </a:xfrm>
          <a:prstGeom prst="rect">
            <a:avLst/>
          </a:prstGeom>
          <a:solidFill>
            <a:schemeClr val="accent5"/>
          </a:solidFill>
          <a:ln>
            <a:noFill/>
          </a:ln>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dirty="0" smtClean="0">
                <a:solidFill>
                  <a:srgbClr val="000000"/>
                </a:solidFill>
                <a:latin typeface="Lucida Sans Unicode" charset="0"/>
              </a:rPr>
              <a:t>Battle of </a:t>
            </a:r>
          </a:p>
          <a:p>
            <a:pPr algn="ctr" defTabSz="914400" fontAlgn="base">
              <a:spcBef>
                <a:spcPct val="0"/>
              </a:spcBef>
              <a:spcAft>
                <a:spcPct val="0"/>
              </a:spcAft>
            </a:pPr>
            <a:r>
              <a:rPr lang="en-US" sz="2800" b="1" dirty="0" smtClean="0">
                <a:solidFill>
                  <a:srgbClr val="000000"/>
                </a:solidFill>
                <a:latin typeface="Lucida Sans Unicode" charset="0"/>
              </a:rPr>
              <a:t>Gog and Magog</a:t>
            </a:r>
          </a:p>
        </p:txBody>
      </p:sp>
      <p:sp>
        <p:nvSpPr>
          <p:cNvPr id="16999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ctr" defTabSz="914400" fontAlgn="base">
              <a:spcBef>
                <a:spcPct val="0"/>
              </a:spcBef>
              <a:spcAft>
                <a:spcPct val="0"/>
              </a:spcAft>
            </a:pPr>
            <a:r>
              <a:rPr lang="en-US" sz="2800" b="1" smtClean="0">
                <a:solidFill>
                  <a:srgbClr val="000000"/>
                </a:solidFill>
                <a:latin typeface="Lucida Sans Unicode" charset="0"/>
              </a:rPr>
              <a:t>Great</a:t>
            </a:r>
          </a:p>
          <a:p>
            <a:pPr algn="ctr" defTabSz="914400" fontAlgn="base">
              <a:spcBef>
                <a:spcPct val="0"/>
              </a:spcBef>
              <a:spcAft>
                <a:spcPct val="0"/>
              </a:spcAft>
            </a:pPr>
            <a:r>
              <a:rPr lang="en-US" sz="2800" b="1" smtClean="0">
                <a:solidFill>
                  <a:srgbClr val="000000"/>
                </a:solidFill>
                <a:latin typeface="Lucida Sans Unicode" charset="0"/>
              </a:rPr>
              <a:t>White</a:t>
            </a:r>
          </a:p>
          <a:p>
            <a:pPr algn="ctr" defTabSz="914400" fontAlgn="base">
              <a:spcBef>
                <a:spcPct val="0"/>
              </a:spcBef>
              <a:spcAft>
                <a:spcPct val="0"/>
              </a:spcAft>
            </a:pPr>
            <a:r>
              <a:rPr lang="en-US" sz="2800" b="1" smtClean="0">
                <a:solidFill>
                  <a:srgbClr val="000000"/>
                </a:solidFill>
                <a:latin typeface="Lucida Sans Unicode" charset="0"/>
              </a:rPr>
              <a:t>Throne</a:t>
            </a:r>
          </a:p>
        </p:txBody>
      </p:sp>
      <p:sp>
        <p:nvSpPr>
          <p:cNvPr id="16999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sp>
        <p:nvSpPr>
          <p:cNvPr id="17000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b="1">
              <a:solidFill>
                <a:srgbClr val="000000"/>
              </a:solidFill>
              <a:latin typeface="Arial" charset="0"/>
              <a:ea typeface="Osaka" charset="0"/>
              <a:cs typeface="Osaka" charset="0"/>
            </a:endParaRPr>
          </a:p>
        </p:txBody>
      </p:sp>
      <p:sp>
        <p:nvSpPr>
          <p:cNvPr id="170001" name="Rectangle 19"/>
          <p:cNvSpPr>
            <a:spLocks noGrp="1" noChangeArrowheads="1"/>
          </p:cNvSpPr>
          <p:nvPr>
            <p:ph type="title"/>
          </p:nvPr>
        </p:nvSpPr>
        <p:spPr>
          <a:xfrm>
            <a:off x="48380" y="180220"/>
            <a:ext cx="8188476" cy="663575"/>
          </a:xfrm>
          <a:noFill/>
        </p:spPr>
        <p:txBody>
          <a:bodyPr wrap="square" anchor="t">
            <a:spAutoFit/>
          </a:bodyPr>
          <a:lstStyle/>
          <a:p>
            <a:pPr eaLnBrk="1" hangingPunct="1"/>
            <a:r>
              <a:rPr lang="en-US" sz="3600" b="1" dirty="0">
                <a:solidFill>
                  <a:schemeClr val="tx1"/>
                </a:solidFill>
                <a:latin typeface="Lucida Sans Unicode" charset="0"/>
              </a:rPr>
              <a:t>Resurrections &amp; Judgments</a:t>
            </a:r>
          </a:p>
        </p:txBody>
      </p:sp>
      <p:sp>
        <p:nvSpPr>
          <p:cNvPr id="17000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333399"/>
                </a:solidFill>
              </a:rPr>
              <a:t>R = 4 Resurrected Groups</a:t>
            </a:r>
          </a:p>
        </p:txBody>
      </p:sp>
      <p:sp>
        <p:nvSpPr>
          <p:cNvPr id="17000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000000"/>
                </a:solidFill>
              </a:rPr>
              <a:t>J</a:t>
            </a:r>
            <a:r>
              <a:rPr lang="en-US" sz="1800" b="1" smtClean="0">
                <a:solidFill>
                  <a:srgbClr val="000000"/>
                </a:solidFill>
              </a:rPr>
              <a:t>  </a:t>
            </a:r>
            <a:r>
              <a:rPr lang="en-US" b="1" smtClean="0">
                <a:solidFill>
                  <a:srgbClr val="000000"/>
                </a:solidFill>
              </a:rPr>
              <a:t>= 7 Judged Groups</a:t>
            </a:r>
          </a:p>
        </p:txBody>
      </p:sp>
      <p:sp>
        <p:nvSpPr>
          <p:cNvPr id="170005" name="Text Box 26"/>
          <p:cNvSpPr txBox="1">
            <a:spLocks noChangeArrowheads="1"/>
          </p:cNvSpPr>
          <p:nvPr/>
        </p:nvSpPr>
        <p:spPr bwMode="auto">
          <a:xfrm>
            <a:off x="3124200" y="2971800"/>
            <a:ext cx="355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000000"/>
                </a:solidFill>
              </a:rPr>
              <a:t>J</a:t>
            </a:r>
          </a:p>
        </p:txBody>
      </p:sp>
      <p:sp>
        <p:nvSpPr>
          <p:cNvPr id="17000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000000"/>
                </a:solidFill>
              </a:rPr>
              <a:t>4J</a:t>
            </a:r>
          </a:p>
        </p:txBody>
      </p:sp>
      <p:sp>
        <p:nvSpPr>
          <p:cNvPr id="17000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000000"/>
                </a:solidFill>
              </a:rPr>
              <a:t>2J</a:t>
            </a:r>
          </a:p>
        </p:txBody>
      </p:sp>
      <p:sp>
        <p:nvSpPr>
          <p:cNvPr id="17000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333399"/>
                </a:solidFill>
              </a:rPr>
              <a:t>R</a:t>
            </a:r>
          </a:p>
        </p:txBody>
      </p:sp>
      <p:sp>
        <p:nvSpPr>
          <p:cNvPr id="17000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333399"/>
                </a:solidFill>
              </a:rPr>
              <a:t>2R</a:t>
            </a:r>
          </a:p>
        </p:txBody>
      </p:sp>
      <p:sp>
        <p:nvSpPr>
          <p:cNvPr id="17001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pPr>
            <a:r>
              <a:rPr lang="en-US" b="1" smtClean="0">
                <a:solidFill>
                  <a:srgbClr val="333399"/>
                </a:solidFill>
              </a:rPr>
              <a:t>R</a:t>
            </a:r>
          </a:p>
        </p:txBody>
      </p:sp>
    </p:spTree>
    <p:extLst>
      <p:ext uri="{BB962C8B-B14F-4D97-AF65-F5344CB8AC3E}">
        <p14:creationId xmlns:p14="http://schemas.microsoft.com/office/powerpoint/2010/main" val="2187224428"/>
      </p:ext>
    </p:extLst>
  </p:cSld>
  <p:clrMapOvr>
    <a:masterClrMapping/>
  </p:clrMapOvr>
  <p:transition xmlns:p14="http://schemas.microsoft.com/office/powerpoint/2010/main">
    <p:plus/>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000000"/>
              </a:solidFill>
              <a:latin typeface="Arial" charset="0"/>
              <a:ea typeface="Osaka" charset="0"/>
              <a:cs typeface="Osaka" charset="0"/>
            </a:endParaRPr>
          </a:p>
        </p:txBody>
      </p:sp>
      <p:pic>
        <p:nvPicPr>
          <p:cNvPr id="172035"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Rectangle 3"/>
          <p:cNvSpPr>
            <a:spLocks noGrp="1" noChangeArrowheads="1"/>
          </p:cNvSpPr>
          <p:nvPr>
            <p:ph type="title" idx="4294967295"/>
          </p:nvPr>
        </p:nvSpPr>
        <p:spPr>
          <a:xfrm>
            <a:off x="0" y="264388"/>
            <a:ext cx="8458200" cy="1143000"/>
          </a:xfrm>
          <a:solidFill>
            <a:srgbClr val="FF0000"/>
          </a:solidFill>
        </p:spPr>
        <p:txBody>
          <a:bodyPr/>
          <a:lstStyle/>
          <a:p>
            <a:r>
              <a:rPr lang="en-US" b="1" dirty="0" smtClean="0">
                <a:solidFill>
                  <a:srgbClr val="FFFFFF"/>
                </a:solidFill>
                <a:latin typeface="Arial" charset="0"/>
                <a:cs typeface="Arial" charset="0"/>
              </a:rPr>
              <a:t>The Judgment </a:t>
            </a:r>
            <a:r>
              <a:rPr lang="en-US" b="1" dirty="0">
                <a:solidFill>
                  <a:srgbClr val="FFFFFF"/>
                </a:solidFill>
                <a:latin typeface="Arial" charset="0"/>
                <a:cs typeface="Arial" charset="0"/>
              </a:rPr>
              <a:t>Seat of Christ</a:t>
            </a:r>
          </a:p>
        </p:txBody>
      </p:sp>
      <p:sp>
        <p:nvSpPr>
          <p:cNvPr id="7" name="Rectangle 3"/>
          <p:cNvSpPr txBox="1">
            <a:spLocks noChangeArrowheads="1"/>
          </p:cNvSpPr>
          <p:nvPr/>
        </p:nvSpPr>
        <p:spPr bwMode="auto">
          <a:xfrm>
            <a:off x="3810000" y="1578111"/>
            <a:ext cx="5334000" cy="5127489"/>
          </a:xfrm>
          <a:prstGeom prst="rect">
            <a:avLst/>
          </a:prstGeom>
          <a:noFill/>
          <a:ln w="9525">
            <a:noFill/>
            <a:miter lim="800000"/>
            <a:headEnd/>
            <a:tailEnd/>
          </a:ln>
          <a:effectLst/>
        </p:spPr>
        <p:txBody>
          <a:bodyPr anchor="ctr"/>
          <a:lstStyle>
            <a:lvl1pPr marL="363538" indent="-363538">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defTabSz="914400" eaLnBrk="0" fontAlgn="base" hangingPunct="0">
              <a:spcBef>
                <a:spcPct val="0"/>
              </a:spcBef>
              <a:spcAft>
                <a:spcPct val="0"/>
              </a:spcAft>
              <a:buFont typeface="Arial" charset="0"/>
              <a:buChar char="•"/>
            </a:pPr>
            <a:r>
              <a:rPr lang="en-US" sz="3600" b="1" dirty="0" smtClean="0">
                <a:solidFill>
                  <a:srgbClr val="000000"/>
                </a:solidFill>
                <a:cs typeface="Arial" charset="0"/>
              </a:rPr>
              <a:t>Believers Rewarded by Christ (2 Cor. 5:10)</a:t>
            </a:r>
          </a:p>
          <a:p>
            <a:pPr defTabSz="914400" eaLnBrk="0" fontAlgn="base" hangingPunct="0">
              <a:spcBef>
                <a:spcPct val="0"/>
              </a:spcBef>
              <a:spcAft>
                <a:spcPct val="0"/>
              </a:spcAft>
              <a:buFont typeface="Arial" charset="0"/>
              <a:buChar char="•"/>
            </a:pPr>
            <a:endParaRPr lang="en-US" sz="3600" b="1" dirty="0" smtClean="0">
              <a:solidFill>
                <a:srgbClr val="000000"/>
              </a:solidFill>
              <a:cs typeface="Arial" charset="0"/>
            </a:endParaRPr>
          </a:p>
          <a:p>
            <a:pPr defTabSz="914400" eaLnBrk="0" fontAlgn="base" hangingPunct="0">
              <a:spcBef>
                <a:spcPct val="0"/>
              </a:spcBef>
              <a:spcAft>
                <a:spcPct val="0"/>
              </a:spcAft>
              <a:buFont typeface="Arial" charset="0"/>
              <a:buChar char="•"/>
            </a:pPr>
            <a:r>
              <a:rPr lang="en-US" sz="3600" b="1" dirty="0" smtClean="0">
                <a:solidFill>
                  <a:srgbClr val="000000"/>
                </a:solidFill>
                <a:cs typeface="Arial" charset="0"/>
              </a:rPr>
              <a:t>At the Rapture </a:t>
            </a:r>
            <a:br>
              <a:rPr lang="en-US" sz="3600" b="1" dirty="0" smtClean="0">
                <a:solidFill>
                  <a:srgbClr val="000000"/>
                </a:solidFill>
                <a:cs typeface="Arial" charset="0"/>
              </a:rPr>
            </a:br>
            <a:r>
              <a:rPr lang="en-US" sz="3600" b="1" dirty="0" smtClean="0">
                <a:solidFill>
                  <a:srgbClr val="000000"/>
                </a:solidFill>
                <a:cs typeface="Arial" charset="0"/>
              </a:rPr>
              <a:t>(1 Thess. 4:17)</a:t>
            </a:r>
          </a:p>
          <a:p>
            <a:pPr defTabSz="914400" eaLnBrk="0" fontAlgn="base" hangingPunct="0">
              <a:spcBef>
                <a:spcPct val="0"/>
              </a:spcBef>
              <a:spcAft>
                <a:spcPct val="0"/>
              </a:spcAft>
              <a:buFont typeface="Arial" charset="0"/>
              <a:buChar char="•"/>
            </a:pPr>
            <a:endParaRPr lang="en-US" sz="3600" b="1" dirty="0" smtClean="0">
              <a:solidFill>
                <a:srgbClr val="000000"/>
              </a:solidFill>
              <a:cs typeface="Arial" charset="0"/>
            </a:endParaRPr>
          </a:p>
          <a:p>
            <a:pPr defTabSz="914400" eaLnBrk="0" fontAlgn="base" hangingPunct="0">
              <a:spcBef>
                <a:spcPct val="0"/>
              </a:spcBef>
              <a:spcAft>
                <a:spcPct val="0"/>
              </a:spcAft>
              <a:buFont typeface="Arial" charset="0"/>
              <a:buChar char="•"/>
            </a:pPr>
            <a:r>
              <a:rPr lang="en-US" sz="3600" b="1" dirty="0" smtClean="0">
                <a:solidFill>
                  <a:srgbClr val="000000"/>
                </a:solidFill>
                <a:cs typeface="Arial" charset="0"/>
              </a:rPr>
              <a:t>Reward or loss of rewards (not salvation)</a:t>
            </a:r>
          </a:p>
        </p:txBody>
      </p:sp>
    </p:spTree>
    <p:extLst>
      <p:ext uri="{BB962C8B-B14F-4D97-AF65-F5344CB8AC3E}">
        <p14:creationId xmlns:p14="http://schemas.microsoft.com/office/powerpoint/2010/main" val="18755323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We </a:t>
            </a:r>
            <a:r>
              <a:rPr lang="en-US" sz="4000" b="1" dirty="0">
                <a:effectLst>
                  <a:glow rad="127000">
                    <a:schemeClr val="tx1"/>
                  </a:glow>
                </a:effectLst>
                <a:latin typeface="Arial" charset="0"/>
                <a:ea typeface="ＭＳ Ｐゴシック" charset="0"/>
                <a:cs typeface="ＭＳ Ｐゴシック" charset="0"/>
              </a:rPr>
              <a:t>all will appear before God—not just the perpetrators of injustice</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99" y="4137472"/>
            <a:ext cx="9133201" cy="2720528"/>
          </a:xfrm>
          <a:prstGeom prst="rect">
            <a:avLst/>
          </a:prstGeom>
        </p:spPr>
      </p:pic>
    </p:spTree>
    <p:extLst>
      <p:ext uri="{BB962C8B-B14F-4D97-AF65-F5344CB8AC3E}">
        <p14:creationId xmlns:p14="http://schemas.microsoft.com/office/powerpoint/2010/main" val="1446887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a:extLst/>
        </p:spPr>
        <p:txBody>
          <a:bodyPr/>
          <a:lstStyle/>
          <a:p>
            <a:pPr marL="444500" indent="-4445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Realize </a:t>
            </a:r>
            <a:r>
              <a:rPr lang="en-US" sz="5400" b="1" dirty="0">
                <a:effectLst>
                  <a:glow rad="127000">
                    <a:schemeClr val="tx1"/>
                  </a:glow>
                </a:effectLst>
                <a:latin typeface="Arial" charset="0"/>
                <a:ea typeface="ＭＳ Ｐゴシック" charset="0"/>
                <a:cs typeface="ＭＳ Ｐゴシック" charset="0"/>
              </a:rPr>
              <a:t>that </a:t>
            </a:r>
            <a:r>
              <a:rPr lang="en-US" sz="5400" b="1" dirty="0" smtClean="0">
                <a:solidFill>
                  <a:srgbClr val="FFFF00"/>
                </a:solidFill>
                <a:effectLst>
                  <a:glow rad="127000">
                    <a:schemeClr val="tx1"/>
                  </a:glow>
                </a:effectLst>
                <a:latin typeface="Arial" charset="0"/>
                <a:ea typeface="ＭＳ Ｐゴシック" charset="0"/>
                <a:cs typeface="ＭＳ Ｐゴシック" charset="0"/>
              </a:rPr>
              <a:t>you</a:t>
            </a:r>
            <a:r>
              <a:rPr lang="en-US" sz="5400" b="1" dirty="0" smtClean="0">
                <a:effectLst>
                  <a:glow rad="127000">
                    <a:schemeClr val="tx1"/>
                  </a:glow>
                </a:effectLst>
                <a:latin typeface="Arial" charset="0"/>
                <a:ea typeface="ＭＳ Ｐゴシック" charset="0"/>
                <a:cs typeface="ＭＳ Ｐゴシック" charset="0"/>
              </a:rPr>
              <a:t> will account to God </a:t>
            </a:r>
            <a:r>
              <a:rPr lang="en-US" sz="5400" b="1" dirty="0">
                <a:effectLst>
                  <a:glow rad="127000">
                    <a:schemeClr val="tx1"/>
                  </a:glow>
                </a:effectLst>
                <a:latin typeface="Arial" charset="0"/>
                <a:ea typeface="ＭＳ Ｐゴシック" charset="0"/>
                <a:cs typeface="ＭＳ Ｐゴシック" charset="0"/>
              </a:rPr>
              <a:t>(3:16-</a:t>
            </a:r>
            <a:r>
              <a:rPr lang="en-US" sz="5400" b="1" dirty="0" smtClean="0">
                <a:effectLst>
                  <a:glow rad="127000">
                    <a:schemeClr val="tx1"/>
                  </a:glow>
                </a:effectLst>
                <a:latin typeface="Arial" charset="0"/>
                <a:ea typeface="ＭＳ Ｐゴシック" charset="0"/>
                <a:cs typeface="ＭＳ Ｐゴシック" charset="0"/>
              </a:rPr>
              <a:t>17)</a:t>
            </a:r>
            <a:r>
              <a:rPr lang="en-US" sz="5400" b="1" dirty="0">
                <a:effectLst>
                  <a:glow rad="127000">
                    <a:schemeClr val="tx1"/>
                  </a:glow>
                </a:effectLst>
                <a:latin typeface="Arial" charset="0"/>
                <a:ea typeface="ＭＳ Ｐゴシック" charset="0"/>
                <a:cs typeface="ＭＳ Ｐゴシック" charset="0"/>
              </a:rPr>
              <a:t>. </a:t>
            </a: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a:r>
              <a:rPr lang="en-US" sz="4000" b="1" dirty="0" smtClean="0">
                <a:latin typeface="Arial"/>
                <a:cs typeface="Arial"/>
              </a:rPr>
              <a:t>Injustice</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en-US" sz="4000" b="1" dirty="0" smtClean="0">
                <a:latin typeface="Arial"/>
                <a:cs typeface="Arial"/>
              </a:rPr>
              <a:t>You</a:t>
            </a:r>
            <a:endParaRPr lang="en-US" sz="4000" b="1" dirty="0">
              <a:latin typeface="Arial"/>
              <a:cs typeface="Arial"/>
            </a:endParaRPr>
          </a:p>
        </p:txBody>
      </p:sp>
    </p:spTree>
    <p:extLst>
      <p:ext uri="{BB962C8B-B14F-4D97-AF65-F5344CB8AC3E}">
        <p14:creationId xmlns:p14="http://schemas.microsoft.com/office/powerpoint/2010/main" val="2199130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87318" y="1269999"/>
            <a:ext cx="3491582" cy="5470525"/>
          </a:xfrm>
          <a:prstGeom prst="rect">
            <a:avLst/>
          </a:prstGeom>
        </p:spPr>
      </p:pic>
      <p:sp>
        <p:nvSpPr>
          <p:cNvPr id="900098" name="Rectangle 2"/>
          <p:cNvSpPr>
            <a:spLocks noGrp="1" noChangeArrowheads="1"/>
          </p:cNvSpPr>
          <p:nvPr>
            <p:ph type="ctrTitle"/>
          </p:nvPr>
        </p:nvSpPr>
        <p:spPr>
          <a:xfrm>
            <a:off x="0" y="5575300"/>
            <a:ext cx="9144000" cy="11652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Humpty Dumpty</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06400" y="241300"/>
            <a:ext cx="5270500" cy="4292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23900" indent="-723900" algn="l">
              <a:defRPr/>
            </a:pPr>
            <a:r>
              <a:rPr lang="en-US" sz="3200" b="1" dirty="0">
                <a:effectLst>
                  <a:glow rad="127000">
                    <a:schemeClr val="tx1"/>
                  </a:glow>
                </a:effectLst>
                <a:latin typeface="Arial" charset="0"/>
                <a:ea typeface="ＭＳ Ｐゴシック" charset="0"/>
                <a:cs typeface="ＭＳ Ｐゴシック" charset="0"/>
              </a:rPr>
              <a:t>Humpty Dumpty </a:t>
            </a: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sat </a:t>
            </a:r>
            <a:r>
              <a:rPr lang="en-US" sz="3200" b="1" dirty="0">
                <a:effectLst>
                  <a:glow rad="127000">
                    <a:schemeClr val="tx1"/>
                  </a:glow>
                </a:effectLst>
                <a:latin typeface="Arial" charset="0"/>
                <a:ea typeface="ＭＳ Ｐゴシック" charset="0"/>
                <a:cs typeface="ＭＳ Ｐゴシック" charset="0"/>
              </a:rPr>
              <a:t>on a wall</a:t>
            </a:r>
            <a:r>
              <a:rPr lang="en-US" sz="3200" b="1" dirty="0" smtClean="0">
                <a:effectLst>
                  <a:glow rad="127000">
                    <a:schemeClr val="tx1"/>
                  </a:glow>
                </a:effectLst>
                <a:latin typeface="Arial" charset="0"/>
                <a:ea typeface="ＭＳ Ｐゴシック" charset="0"/>
                <a:cs typeface="ＭＳ Ｐゴシック" charset="0"/>
              </a:rPr>
              <a:t>,</a:t>
            </a:r>
          </a:p>
          <a:p>
            <a:pPr marL="723900" indent="-723900" algn="l">
              <a:defRPr/>
            </a:pPr>
            <a:r>
              <a:rPr lang="en-US" sz="3200" b="1" dirty="0" smtClean="0">
                <a:effectLst>
                  <a:glow rad="127000">
                    <a:schemeClr val="tx1"/>
                  </a:glow>
                </a:effectLst>
                <a:latin typeface="Arial" charset="0"/>
                <a:ea typeface="ＭＳ Ｐゴシック" charset="0"/>
                <a:cs typeface="ＭＳ Ｐゴシック" charset="0"/>
              </a:rPr>
              <a:t>Humpty </a:t>
            </a:r>
            <a:r>
              <a:rPr lang="en-US" sz="3200" b="1" dirty="0">
                <a:effectLst>
                  <a:glow rad="127000">
                    <a:schemeClr val="tx1"/>
                  </a:glow>
                </a:effectLst>
                <a:latin typeface="Arial" charset="0"/>
                <a:ea typeface="ＭＳ Ｐゴシック" charset="0"/>
                <a:cs typeface="ＭＳ Ｐゴシック" charset="0"/>
              </a:rPr>
              <a:t>Dumpty </a:t>
            </a: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had </a:t>
            </a:r>
            <a:r>
              <a:rPr lang="en-US" sz="3200" b="1" dirty="0">
                <a:effectLst>
                  <a:glow rad="127000">
                    <a:schemeClr val="tx1"/>
                  </a:glow>
                </a:effectLst>
                <a:latin typeface="Arial" charset="0"/>
                <a:ea typeface="ＭＳ Ｐゴシック" charset="0"/>
                <a:cs typeface="ＭＳ Ｐゴシック" charset="0"/>
              </a:rPr>
              <a:t>a great </a:t>
            </a:r>
            <a:r>
              <a:rPr lang="en-US" sz="3200" b="1" dirty="0" smtClean="0">
                <a:effectLst>
                  <a:glow rad="127000">
                    <a:schemeClr val="tx1"/>
                  </a:glow>
                </a:effectLst>
                <a:latin typeface="Arial" charset="0"/>
                <a:ea typeface="ＭＳ Ｐゴシック" charset="0"/>
                <a:cs typeface="ＭＳ Ｐゴシック" charset="0"/>
              </a:rPr>
              <a:t>fall.</a:t>
            </a:r>
          </a:p>
          <a:p>
            <a:pPr marL="723900" indent="-723900" algn="l">
              <a:defRPr/>
            </a:pPr>
            <a:r>
              <a:rPr lang="en-US" sz="3200" b="1" dirty="0" smtClean="0">
                <a:effectLst>
                  <a:glow rad="127000">
                    <a:schemeClr val="tx1"/>
                  </a:glow>
                </a:effectLst>
                <a:latin typeface="Arial" charset="0"/>
                <a:ea typeface="ＭＳ Ｐゴシック" charset="0"/>
                <a:cs typeface="ＭＳ Ｐゴシック" charset="0"/>
              </a:rPr>
              <a:t>All </a:t>
            </a:r>
            <a:r>
              <a:rPr lang="en-US" sz="3200" b="1" dirty="0">
                <a:effectLst>
                  <a:glow rad="127000">
                    <a:schemeClr val="tx1"/>
                  </a:glow>
                </a:effectLst>
                <a:latin typeface="Arial" charset="0"/>
                <a:ea typeface="ＭＳ Ｐゴシック" charset="0"/>
                <a:cs typeface="ＭＳ Ｐゴシック" charset="0"/>
              </a:rPr>
              <a:t>the </a:t>
            </a:r>
            <a:r>
              <a:rPr lang="en-US" sz="3200" b="1" dirty="0" smtClean="0">
                <a:effectLst>
                  <a:glow rad="127000">
                    <a:schemeClr val="tx1"/>
                  </a:glow>
                </a:effectLst>
                <a:latin typeface="Arial" charset="0"/>
                <a:ea typeface="ＭＳ Ｐゴシック" charset="0"/>
                <a:cs typeface="ＭＳ Ｐゴシック" charset="0"/>
              </a:rPr>
              <a:t>king</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a:t>
            </a:r>
            <a:r>
              <a:rPr lang="en-US" sz="3200" b="1" dirty="0">
                <a:effectLst>
                  <a:glow rad="127000">
                    <a:schemeClr val="tx1"/>
                  </a:glow>
                </a:effectLst>
                <a:latin typeface="Arial" charset="0"/>
                <a:ea typeface="ＭＳ Ｐゴシック" charset="0"/>
                <a:cs typeface="ＭＳ Ｐゴシック" charset="0"/>
              </a:rPr>
              <a:t>horses </a:t>
            </a:r>
            <a:r>
              <a:rPr lang="en-US" sz="3200" b="1" dirty="0" smtClean="0">
                <a:effectLst>
                  <a:glow rad="127000">
                    <a:schemeClr val="tx1"/>
                  </a:glow>
                </a:effectLst>
                <a:latin typeface="Arial" charset="0"/>
                <a:ea typeface="ＭＳ Ｐゴシック" charset="0"/>
                <a:cs typeface="ＭＳ Ｐゴシック" charset="0"/>
              </a:rPr>
              <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and </a:t>
            </a:r>
            <a:r>
              <a:rPr lang="en-US" sz="3200" b="1" dirty="0">
                <a:effectLst>
                  <a:glow rad="127000">
                    <a:schemeClr val="tx1"/>
                  </a:glow>
                </a:effectLst>
                <a:latin typeface="Arial" charset="0"/>
                <a:ea typeface="ＭＳ Ｐゴシック" charset="0"/>
                <a:cs typeface="ＭＳ Ｐゴシック" charset="0"/>
              </a:rPr>
              <a:t>all the </a:t>
            </a:r>
            <a:r>
              <a:rPr lang="en-US" sz="3200" b="1" dirty="0" smtClean="0">
                <a:effectLst>
                  <a:glow rad="127000">
                    <a:schemeClr val="tx1"/>
                  </a:glow>
                </a:effectLst>
                <a:latin typeface="Arial" charset="0"/>
                <a:ea typeface="ＭＳ Ｐゴシック" charset="0"/>
                <a:cs typeface="ＭＳ Ｐゴシック" charset="0"/>
              </a:rPr>
              <a:t>king</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s men</a:t>
            </a:r>
          </a:p>
          <a:p>
            <a:pPr marL="723900" indent="-723900" algn="l">
              <a:defRPr/>
            </a:pPr>
            <a:r>
              <a:rPr lang="en-US" sz="3200" b="1" dirty="0" err="1" smtClean="0">
                <a:effectLst>
                  <a:glow rad="127000">
                    <a:schemeClr val="tx1"/>
                  </a:glow>
                </a:effectLst>
                <a:latin typeface="Arial" charset="0"/>
                <a:ea typeface="ＭＳ Ｐゴシック" charset="0"/>
                <a:cs typeface="ＭＳ Ｐゴシック" charset="0"/>
              </a:rPr>
              <a:t>Couldn</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a:t>
            </a:r>
            <a:r>
              <a:rPr lang="en-US" sz="3200" b="1" dirty="0">
                <a:effectLst>
                  <a:glow rad="127000">
                    <a:schemeClr val="tx1"/>
                  </a:glow>
                </a:effectLst>
                <a:latin typeface="Arial" charset="0"/>
                <a:ea typeface="ＭＳ Ｐゴシック" charset="0"/>
                <a:cs typeface="ＭＳ Ｐゴシック" charset="0"/>
              </a:rPr>
              <a:t>put </a:t>
            </a:r>
            <a:r>
              <a:rPr lang="en-US" sz="3200" b="1" dirty="0" smtClean="0">
                <a:effectLst>
                  <a:glow rad="127000">
                    <a:schemeClr val="tx1"/>
                  </a:glow>
                </a:effectLst>
                <a:latin typeface="Arial" charset="0"/>
                <a:ea typeface="ＭＳ Ｐゴシック" charset="0"/>
                <a:cs typeface="ＭＳ Ｐゴシック" charset="0"/>
              </a:rPr>
              <a:t>Humpty</a:t>
            </a:r>
            <a:br>
              <a:rPr lang="en-US" sz="3200" b="1" dirty="0" smtClean="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together </a:t>
            </a:r>
            <a:r>
              <a:rPr lang="en-US" sz="3200" b="1" dirty="0">
                <a:effectLst>
                  <a:glow rad="127000">
                    <a:schemeClr val="tx1"/>
                  </a:glow>
                </a:effectLst>
                <a:latin typeface="Arial" charset="0"/>
                <a:ea typeface="ＭＳ Ｐゴシック" charset="0"/>
                <a:cs typeface="ＭＳ Ｐゴシック" charset="0"/>
              </a:rPr>
              <a:t>again.</a:t>
            </a:r>
          </a:p>
        </p:txBody>
      </p:sp>
    </p:spTree>
    <p:extLst>
      <p:ext uri="{BB962C8B-B14F-4D97-AF65-F5344CB8AC3E}">
        <p14:creationId xmlns:p14="http://schemas.microsoft.com/office/powerpoint/2010/main" val="20229577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26100"/>
            <a:ext cx="9144000" cy="1114425"/>
          </a:xfrm>
          <a:effectLst>
            <a:outerShdw blurRad="63500" dist="35921" dir="2700000" algn="ctr" rotWithShape="0">
              <a:schemeClr val="tx2">
                <a:alpha val="74998"/>
              </a:schemeClr>
            </a:outerShdw>
          </a:effectLst>
          <a:extLst/>
        </p:spPr>
        <p:txBody>
          <a:bodyPr/>
          <a:lstStyle/>
          <a:p>
            <a:pPr>
              <a:defRPr/>
            </a:pPr>
            <a:r>
              <a:rPr lang="en-US" sz="5400" b="1" dirty="0" smtClean="0">
                <a:solidFill>
                  <a:schemeClr val="accent1">
                    <a:lumMod val="40000"/>
                    <a:lumOff val="60000"/>
                  </a:schemeClr>
                </a:solidFill>
                <a:effectLst>
                  <a:glow rad="127000">
                    <a:schemeClr val="tx1"/>
                  </a:glow>
                </a:effectLst>
                <a:latin typeface="Arial" charset="0"/>
                <a:ea typeface="ＭＳ Ｐゴシック" charset="0"/>
                <a:cs typeface="ＭＳ Ｐゴシック" charset="0"/>
              </a:rPr>
              <a:t>Issues</a:t>
            </a:r>
            <a:r>
              <a:rPr lang="en-US" sz="5400" b="1" dirty="0" smtClean="0">
                <a:effectLst>
                  <a:glow rad="127000">
                    <a:schemeClr val="tx1"/>
                  </a:glow>
                </a:effectLst>
                <a:latin typeface="Arial" charset="0"/>
                <a:ea typeface="ＭＳ Ｐゴシック" charset="0"/>
                <a:cs typeface="ＭＳ Ｐゴシック" charset="0"/>
              </a:rPr>
              <a:t> &amp; Responses</a:t>
            </a:r>
            <a:endParaRPr lang="en-US" sz="5400" b="1" dirty="0">
              <a:effectLst>
                <a:glow rad="127000">
                  <a:schemeClr val="tx1"/>
                </a:glow>
              </a:effectLst>
              <a:latin typeface="Arial" charset="0"/>
              <a:ea typeface="ＭＳ Ｐゴシック" charset="0"/>
              <a:cs typeface="ＭＳ Ｐゴシック" charset="0"/>
            </a:endParaRPr>
          </a:p>
        </p:txBody>
      </p:sp>
      <p:sp>
        <p:nvSpPr>
          <p:cNvPr id="2" name="Hexagon 1"/>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Right Arrow 3"/>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Hexagon 5"/>
          <p:cNvSpPr/>
          <p:nvPr/>
        </p:nvSpPr>
        <p:spPr bwMode="auto">
          <a:xfrm>
            <a:off x="787400" y="4064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Heart 6"/>
          <p:cNvSpPr/>
          <p:nvPr/>
        </p:nvSpPr>
        <p:spPr bwMode="auto">
          <a:xfrm>
            <a:off x="5702300" y="4064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5715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TextBox 8"/>
          <p:cNvSpPr txBox="1"/>
          <p:nvPr/>
        </p:nvSpPr>
        <p:spPr>
          <a:xfrm>
            <a:off x="787400" y="3886200"/>
            <a:ext cx="2997200" cy="707886"/>
          </a:xfrm>
          <a:prstGeom prst="rect">
            <a:avLst/>
          </a:prstGeom>
          <a:noFill/>
        </p:spPr>
        <p:txBody>
          <a:bodyPr wrap="square" rtlCol="0">
            <a:spAutoFit/>
          </a:bodyPr>
          <a:lstStyle/>
          <a:p>
            <a:pPr algn="ctr"/>
            <a:r>
              <a:rPr lang="en-US" sz="4000" b="1" dirty="0" smtClean="0">
                <a:latin typeface="Arial"/>
                <a:cs typeface="Arial"/>
              </a:rPr>
              <a:t>Death</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en-US" sz="4000" b="1" dirty="0" smtClean="0">
                <a:latin typeface="Arial"/>
                <a:cs typeface="Arial"/>
              </a:rPr>
              <a:t>Enjoy</a:t>
            </a:r>
            <a:endParaRPr lang="en-US" sz="4000" b="1" dirty="0">
              <a:latin typeface="Arial"/>
              <a:cs typeface="Arial"/>
            </a:endParaRPr>
          </a:p>
        </p:txBody>
      </p:sp>
      <p:sp>
        <p:nvSpPr>
          <p:cNvPr id="11" name="TextBox 10"/>
          <p:cNvSpPr txBox="1"/>
          <p:nvPr/>
        </p:nvSpPr>
        <p:spPr>
          <a:xfrm>
            <a:off x="889000" y="1244600"/>
            <a:ext cx="2997200" cy="707886"/>
          </a:xfrm>
          <a:prstGeom prst="rect">
            <a:avLst/>
          </a:prstGeom>
          <a:noFill/>
        </p:spPr>
        <p:txBody>
          <a:bodyPr wrap="square" rtlCol="0">
            <a:spAutoFit/>
          </a:bodyPr>
          <a:lstStyle/>
          <a:p>
            <a:pPr algn="ctr"/>
            <a:r>
              <a:rPr lang="en-US" sz="4000" b="1" dirty="0" smtClean="0">
                <a:latin typeface="Arial"/>
                <a:cs typeface="Arial"/>
              </a:rPr>
              <a:t>Injustice</a:t>
            </a:r>
            <a:endParaRPr lang="en-US" sz="4000" b="1" dirty="0">
              <a:latin typeface="Arial"/>
              <a:cs typeface="Arial"/>
            </a:endParaRPr>
          </a:p>
        </p:txBody>
      </p:sp>
      <p:sp>
        <p:nvSpPr>
          <p:cNvPr id="12" name="TextBox 11"/>
          <p:cNvSpPr txBox="1"/>
          <p:nvPr/>
        </p:nvSpPr>
        <p:spPr>
          <a:xfrm>
            <a:off x="6223000" y="1244600"/>
            <a:ext cx="2120900" cy="707886"/>
          </a:xfrm>
          <a:prstGeom prst="rect">
            <a:avLst/>
          </a:prstGeom>
          <a:noFill/>
        </p:spPr>
        <p:txBody>
          <a:bodyPr wrap="square" rtlCol="0">
            <a:spAutoFit/>
          </a:bodyPr>
          <a:lstStyle/>
          <a:p>
            <a:pPr algn="ctr"/>
            <a:r>
              <a:rPr lang="en-US" sz="4000" b="1" dirty="0" smtClean="0">
                <a:latin typeface="Arial"/>
                <a:cs typeface="Arial"/>
              </a:rPr>
              <a:t>You</a:t>
            </a:r>
            <a:endParaRPr lang="en-US" sz="4000" b="1" dirty="0">
              <a:latin typeface="Arial"/>
              <a:cs typeface="Arial"/>
            </a:endParaRPr>
          </a:p>
        </p:txBody>
      </p:sp>
    </p:spTree>
    <p:extLst>
      <p:ext uri="{BB962C8B-B14F-4D97-AF65-F5344CB8AC3E}">
        <p14:creationId xmlns:p14="http://schemas.microsoft.com/office/powerpoint/2010/main" val="417399364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9159820" cy="6858000"/>
          </a:xfrm>
          <a:prstGeom prst="rect">
            <a:avLst/>
          </a:prstGeom>
        </p:spPr>
      </p:pic>
      <p:sp>
        <p:nvSpPr>
          <p:cNvPr id="1495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222920"/>
            <a:ext cx="9144000" cy="2232248"/>
          </a:xfrm>
          <a:effectLst>
            <a:outerShdw blurRad="63500" dist="35921" dir="2700000" algn="ctr" rotWithShape="0">
              <a:schemeClr val="tx2">
                <a:alpha val="74998"/>
              </a:schemeClr>
            </a:outerShdw>
          </a:effectLst>
          <a:extLst/>
        </p:spPr>
        <p:txBody>
          <a:bodyPr/>
          <a:lstStyle/>
          <a:p>
            <a:pPr marL="723900" indent="-723900" algn="l">
              <a:defRPr/>
            </a:pPr>
            <a:r>
              <a:rPr lang="en-US" sz="5400" b="1" dirty="0" smtClean="0">
                <a:effectLst>
                  <a:glow rad="127000">
                    <a:schemeClr val="tx1"/>
                  </a:glow>
                </a:effectLst>
                <a:latin typeface="Arial" charset="0"/>
                <a:ea typeface="ＭＳ Ｐゴシック" charset="0"/>
                <a:cs typeface="ＭＳ Ｐゴシック" charset="0"/>
              </a:rPr>
              <a:t>II. </a:t>
            </a:r>
            <a:r>
              <a:rPr lang="en-US" sz="5400" b="1" dirty="0" smtClean="0">
                <a:solidFill>
                  <a:srgbClr val="FFFF00"/>
                </a:solidFill>
                <a:effectLst>
                  <a:glow rad="127000">
                    <a:schemeClr val="tx1"/>
                  </a:glow>
                </a:effectLst>
                <a:latin typeface="Arial" charset="0"/>
                <a:ea typeface="ＭＳ Ｐゴシック" charset="0"/>
                <a:cs typeface="ＭＳ Ｐゴシック" charset="0"/>
              </a:rPr>
              <a:t>Enjoy</a:t>
            </a:r>
            <a:r>
              <a:rPr lang="en-US" sz="5400" b="1" dirty="0" smtClean="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life now (3:18-22</a:t>
            </a:r>
            <a:r>
              <a:rPr lang="en-US" sz="5400" b="1" dirty="0" smtClean="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t>
            </a:r>
            <a:endParaRPr lang="en-US" sz="5400" b="1" dirty="0">
              <a:effectLst>
                <a:glow rad="127000">
                  <a:schemeClr val="tx1"/>
                </a:glow>
              </a:effectLst>
              <a:latin typeface="Arial" charset="0"/>
              <a:ea typeface="ＭＳ Ｐゴシック" charset="0"/>
              <a:cs typeface="ＭＳ Ｐゴシック" charset="0"/>
            </a:endParaRPr>
          </a:p>
        </p:txBody>
      </p:sp>
      <p:sp>
        <p:nvSpPr>
          <p:cNvPr id="6" name="Hexagon 5"/>
          <p:cNvSpPr/>
          <p:nvPr/>
        </p:nvSpPr>
        <p:spPr bwMode="auto">
          <a:xfrm>
            <a:off x="787400" y="3111500"/>
            <a:ext cx="2997200" cy="2400300"/>
          </a:xfrm>
          <a:prstGeom prst="hexag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Heart 6"/>
          <p:cNvSpPr/>
          <p:nvPr/>
        </p:nvSpPr>
        <p:spPr bwMode="auto">
          <a:xfrm>
            <a:off x="5702300" y="3111500"/>
            <a:ext cx="3086100" cy="2514600"/>
          </a:xfrm>
          <a:prstGeom prst="heart">
            <a:avLst/>
          </a:prstGeom>
          <a:solidFill>
            <a:schemeClr val="accent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ight Arrow 7"/>
          <p:cNvSpPr/>
          <p:nvPr/>
        </p:nvSpPr>
        <p:spPr bwMode="auto">
          <a:xfrm>
            <a:off x="4076700" y="3276600"/>
            <a:ext cx="1397000" cy="1905000"/>
          </a:xfrm>
          <a:prstGeom prst="rightArrow">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TextBox 2"/>
          <p:cNvSpPr txBox="1"/>
          <p:nvPr/>
        </p:nvSpPr>
        <p:spPr>
          <a:xfrm>
            <a:off x="787400" y="3886200"/>
            <a:ext cx="2997200" cy="707886"/>
          </a:xfrm>
          <a:prstGeom prst="rect">
            <a:avLst/>
          </a:prstGeom>
          <a:noFill/>
        </p:spPr>
        <p:txBody>
          <a:bodyPr wrap="square" rtlCol="0">
            <a:spAutoFit/>
          </a:bodyPr>
          <a:lstStyle/>
          <a:p>
            <a:pPr algn="ctr"/>
            <a:r>
              <a:rPr lang="en-US" sz="4000" b="1" dirty="0" smtClean="0">
                <a:latin typeface="Arial"/>
                <a:cs typeface="Arial"/>
              </a:rPr>
              <a:t>Death</a:t>
            </a:r>
            <a:endParaRPr lang="en-US" sz="4000" b="1" dirty="0">
              <a:latin typeface="Arial"/>
              <a:cs typeface="Arial"/>
            </a:endParaRPr>
          </a:p>
        </p:txBody>
      </p:sp>
      <p:sp>
        <p:nvSpPr>
          <p:cNvPr id="10" name="TextBox 9"/>
          <p:cNvSpPr txBox="1"/>
          <p:nvPr/>
        </p:nvSpPr>
        <p:spPr>
          <a:xfrm>
            <a:off x="6121400" y="3886200"/>
            <a:ext cx="2120900" cy="707886"/>
          </a:xfrm>
          <a:prstGeom prst="rect">
            <a:avLst/>
          </a:prstGeom>
          <a:noFill/>
        </p:spPr>
        <p:txBody>
          <a:bodyPr wrap="square" rtlCol="0">
            <a:spAutoFit/>
          </a:bodyPr>
          <a:lstStyle/>
          <a:p>
            <a:pPr algn="ctr"/>
            <a:r>
              <a:rPr lang="en-US" sz="4000" b="1" dirty="0" smtClean="0">
                <a:latin typeface="Arial"/>
                <a:cs typeface="Arial"/>
              </a:rPr>
              <a:t>Enjoy</a:t>
            </a:r>
            <a:endParaRPr lang="en-US" sz="4000" b="1" dirty="0">
              <a:latin typeface="Arial"/>
              <a:cs typeface="Arial"/>
            </a:endParaRPr>
          </a:p>
        </p:txBody>
      </p:sp>
    </p:spTree>
    <p:extLst>
      <p:ext uri="{BB962C8B-B14F-4D97-AF65-F5344CB8AC3E}">
        <p14:creationId xmlns:p14="http://schemas.microsoft.com/office/powerpoint/2010/main" val="12063591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300" y="-12700"/>
            <a:ext cx="6946900" cy="6946900"/>
          </a:xfrm>
          <a:prstGeom prst="rect">
            <a:avLst/>
          </a:prstGeom>
        </p:spPr>
      </p:pic>
      <p:sp>
        <p:nvSpPr>
          <p:cNvPr id="900098" name="Rectangle 2"/>
          <p:cNvSpPr>
            <a:spLocks noGrp="1" noChangeArrowheads="1"/>
          </p:cNvSpPr>
          <p:nvPr>
            <p:ph type="ctrTitle"/>
          </p:nvPr>
        </p:nvSpPr>
        <p:spPr>
          <a:xfrm>
            <a:off x="3860800" y="-12700"/>
            <a:ext cx="5283200" cy="440690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It may seem unjust that </a:t>
            </a:r>
            <a:r>
              <a:rPr lang="en-US" sz="4800" b="1" dirty="0" smtClean="0">
                <a:effectLst>
                  <a:glow rad="127000">
                    <a:schemeClr val="tx1"/>
                  </a:glow>
                </a:effectLst>
                <a:latin typeface="Arial" charset="0"/>
                <a:ea typeface="ＭＳ Ｐゴシック" charset="0"/>
                <a:cs typeface="ＭＳ Ｐゴシック" charset="0"/>
              </a:rPr>
              <a:t>we </a:t>
            </a:r>
            <a:r>
              <a:rPr lang="en-US" sz="4800" b="1" dirty="0">
                <a:effectLst>
                  <a:glow rad="127000">
                    <a:schemeClr val="tx1"/>
                  </a:glow>
                </a:effectLst>
                <a:latin typeface="Arial" charset="0"/>
                <a:ea typeface="ＭＳ Ｐゴシック" charset="0"/>
                <a:cs typeface="ＭＳ Ｐゴシック" charset="0"/>
              </a:rPr>
              <a:t>are mortal like animals  (3:18-21)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05336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3852" y="0"/>
            <a:ext cx="9307851" cy="6980888"/>
          </a:xfrm>
          <a:prstGeom prst="rect">
            <a:avLst/>
          </a:prstGeom>
        </p:spPr>
      </p:pic>
      <p:sp>
        <p:nvSpPr>
          <p:cNvPr id="900098" name="Rectangle 2"/>
          <p:cNvSpPr>
            <a:spLocks noGrp="1" noChangeArrowheads="1"/>
          </p:cNvSpPr>
          <p:nvPr>
            <p:ph type="ctrTitle"/>
          </p:nvPr>
        </p:nvSpPr>
        <p:spPr>
          <a:xfrm>
            <a:off x="0" y="0"/>
            <a:ext cx="4553857" cy="6740525"/>
          </a:xfrm>
          <a:effectLst/>
          <a:extLst/>
        </p:spPr>
        <p:txBody>
          <a:bodyPr anchor="t"/>
          <a:lstStyle/>
          <a:p>
            <a:pPr>
              <a:defRPr/>
            </a:pPr>
            <a:r>
              <a:rPr lang="en-US" sz="3600" b="1" dirty="0" smtClean="0">
                <a:solidFill>
                  <a:schemeClr val="tx1"/>
                </a:solidFill>
              </a:rPr>
              <a:t>"Man</a:t>
            </a:r>
            <a:r>
              <a:rPr lang="fr-FR" sz="3600" b="1" dirty="0" smtClean="0">
                <a:solidFill>
                  <a:schemeClr val="tx1"/>
                </a:solidFill>
              </a:rPr>
              <a:t>'</a:t>
            </a:r>
            <a:r>
              <a:rPr lang="en-US" sz="3600" b="1" dirty="0" smtClean="0">
                <a:solidFill>
                  <a:schemeClr val="tx1"/>
                </a:solidFill>
              </a:rPr>
              <a:t>s </a:t>
            </a:r>
            <a:r>
              <a:rPr lang="en-US" sz="3600" b="1" dirty="0">
                <a:solidFill>
                  <a:schemeClr val="tx1"/>
                </a:solidFill>
              </a:rPr>
              <a:t>fate is like that of the animals; the same fate awaits them both: As one dies, so dies the other. All have the same breath; man has no advantage over the animal. </a:t>
            </a:r>
            <a:r>
              <a:rPr lang="en-US" sz="3600" b="1" dirty="0">
                <a:solidFill>
                  <a:srgbClr val="FF0000"/>
                </a:solidFill>
              </a:rPr>
              <a:t>Everything </a:t>
            </a:r>
            <a:r>
              <a:rPr lang="en-US" sz="3600" b="1" dirty="0">
                <a:solidFill>
                  <a:schemeClr val="tx1"/>
                </a:solidFill>
              </a:rPr>
              <a:t>is</a:t>
            </a:r>
            <a:r>
              <a:rPr lang="en-US" sz="3600" b="1" dirty="0">
                <a:solidFill>
                  <a:srgbClr val="FF0000"/>
                </a:solidFill>
              </a:rPr>
              <a:t> </a:t>
            </a:r>
            <a:r>
              <a:rPr lang="en-US" sz="3600" b="1" dirty="0" smtClean="0">
                <a:solidFill>
                  <a:srgbClr val="FF0000"/>
                </a:solidFill>
              </a:rPr>
              <a:t>meaningless</a:t>
            </a:r>
            <a:r>
              <a:rPr lang="en-US" sz="3600" b="1" dirty="0" smtClean="0">
                <a:solidFill>
                  <a:schemeClr val="tx1"/>
                </a:solidFill>
              </a:rPr>
              <a:t>" </a:t>
            </a:r>
            <a:br>
              <a:rPr lang="en-US" sz="3600" b="1" dirty="0" smtClean="0">
                <a:solidFill>
                  <a:schemeClr val="tx1"/>
                </a:solidFill>
              </a:rPr>
            </a:br>
            <a:r>
              <a:rPr lang="en-US" sz="3600" b="1" dirty="0" smtClean="0">
                <a:solidFill>
                  <a:schemeClr val="tx1"/>
                </a:solidFill>
              </a:rPr>
              <a:t>(3:19 </a:t>
            </a:r>
            <a:r>
              <a:rPr lang="en-US" sz="3200" b="1" dirty="0" smtClean="0">
                <a:solidFill>
                  <a:schemeClr val="tx1"/>
                </a:solidFill>
              </a:rPr>
              <a:t>NIV</a:t>
            </a:r>
            <a:r>
              <a:rPr lang="en-US" sz="3600" b="1" dirty="0" smtClean="0">
                <a:solidFill>
                  <a:schemeClr val="tx1"/>
                </a:solidFill>
              </a:rPr>
              <a:t>)</a:t>
            </a:r>
            <a:endParaRPr lang="en-US" sz="3600" b="1" dirty="0">
              <a:solidFill>
                <a:schemeClr val="tx1"/>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95352" y="0"/>
            <a:ext cx="4348647" cy="674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1"/>
                </a:solidFill>
              </a:rPr>
              <a:t>"Everything" </a:t>
            </a:r>
            <a:r>
              <a:rPr lang="en-US" sz="3600" b="1" dirty="0">
                <a:solidFill>
                  <a:schemeClr val="tx1"/>
                </a:solidFill>
              </a:rPr>
              <a:t>should be translated </a:t>
            </a:r>
            <a:r>
              <a:rPr lang="en-US" sz="3600" b="1" dirty="0" smtClean="0">
                <a:solidFill>
                  <a:schemeClr val="tx1"/>
                </a:solidFill>
              </a:rPr>
              <a:t>"</a:t>
            </a:r>
            <a:r>
              <a:rPr lang="en-US" sz="3600" b="1" dirty="0" smtClean="0">
                <a:solidFill>
                  <a:srgbClr val="FF0000"/>
                </a:solidFill>
              </a:rPr>
              <a:t>both</a:t>
            </a:r>
            <a:r>
              <a:rPr lang="en-US" sz="3600" b="1" dirty="0" smtClean="0">
                <a:solidFill>
                  <a:schemeClr val="tx1"/>
                </a:solidFill>
              </a:rPr>
              <a:t>" </a:t>
            </a:r>
            <a:r>
              <a:rPr lang="en-US" sz="3600" b="1" dirty="0">
                <a:solidFill>
                  <a:schemeClr val="tx1"/>
                </a:solidFill>
              </a:rPr>
              <a:t>(as in 2:14; 7:18; cf. BKC)</a:t>
            </a:r>
          </a:p>
          <a:p>
            <a:pPr>
              <a:defRPr/>
            </a:pPr>
            <a:endParaRPr lang="en-US" sz="3600" b="1" dirty="0" smtClean="0">
              <a:solidFill>
                <a:schemeClr val="tx1"/>
              </a:solidFill>
            </a:endParaRPr>
          </a:p>
          <a:p>
            <a:pPr>
              <a:defRPr/>
            </a:pPr>
            <a:r>
              <a:rPr lang="en-US" sz="3600" b="1" dirty="0" smtClean="0">
                <a:solidFill>
                  <a:schemeClr val="tx1"/>
                </a:solidFill>
              </a:rPr>
              <a:t>Both man and animals are </a:t>
            </a:r>
            <a:r>
              <a:rPr lang="en-US" sz="3600" b="1" dirty="0" smtClean="0">
                <a:solidFill>
                  <a:srgbClr val="FF0000"/>
                </a:solidFill>
              </a:rPr>
              <a:t>transitory</a:t>
            </a:r>
            <a:r>
              <a:rPr lang="en-US" sz="3600" b="1" dirty="0" smtClean="0">
                <a:solidFill>
                  <a:schemeClr val="tx1"/>
                </a:solidFill>
              </a:rPr>
              <a:t> (not meaningless)</a:t>
            </a:r>
            <a:endParaRPr lang="en-US" sz="3600" b="1" dirty="0" smtClean="0">
              <a:solidFill>
                <a:schemeClr val="tx1"/>
              </a:solidFill>
              <a:effectLst>
                <a:glow rad="127000">
                  <a:schemeClr val="tx1"/>
                </a:glow>
              </a:effectLst>
              <a:latin typeface="Arial" charset="0"/>
              <a:ea typeface="ＭＳ Ｐゴシック" charset="0"/>
              <a:cs typeface="ＭＳ Ｐゴシック" charset="0"/>
            </a:endParaRPr>
          </a:p>
          <a:p>
            <a:pPr>
              <a:defRPr/>
            </a:pPr>
            <a:endParaRPr lang="en-US" sz="36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37224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a:extLst/>
        </p:spPr>
        <p:txBody>
          <a:bodyPr/>
          <a:lstStyle/>
          <a:p>
            <a:pPr>
              <a:defRPr/>
            </a:pPr>
            <a:r>
              <a:rPr lang="en-US" sz="4800" b="1" i="1" dirty="0" smtClean="0"/>
              <a:t>Hebel </a:t>
            </a:r>
            <a:r>
              <a:rPr lang="en-US" sz="4800" b="1" dirty="0" smtClean="0"/>
              <a:t>literally </a:t>
            </a:r>
            <a:r>
              <a:rPr lang="en-US" sz="4800" b="1" dirty="0"/>
              <a:t>means </a:t>
            </a:r>
            <a:r>
              <a:rPr lang="en-US" sz="4800" b="1" dirty="0" smtClean="0"/>
              <a:t/>
            </a:r>
            <a:br>
              <a:rPr lang="en-US" sz="4800" b="1" dirty="0" smtClean="0"/>
            </a:br>
            <a:r>
              <a:rPr lang="en-US" sz="4800" b="1" dirty="0" smtClean="0">
                <a:solidFill>
                  <a:srgbClr val="FFFF00"/>
                </a:solidFill>
              </a:rPr>
              <a:t>"a </a:t>
            </a:r>
            <a:r>
              <a:rPr lang="en-US" sz="4800" b="1" dirty="0">
                <a:solidFill>
                  <a:srgbClr val="FFFF00"/>
                </a:solidFill>
              </a:rPr>
              <a:t>breath, wind, or </a:t>
            </a:r>
            <a:r>
              <a:rPr lang="en-US" sz="4800" b="1" dirty="0" smtClean="0">
                <a:solidFill>
                  <a:srgbClr val="FFFF00"/>
                </a:solidFill>
              </a:rPr>
              <a:t>vapor" </a:t>
            </a:r>
            <a:br>
              <a:rPr lang="en-US" sz="4800" b="1" dirty="0" smtClean="0">
                <a:solidFill>
                  <a:srgbClr val="FFFF00"/>
                </a:solidFill>
              </a:rPr>
            </a:br>
            <a:r>
              <a:rPr lang="en-US" sz="4800" b="1" dirty="0" smtClean="0"/>
              <a:t>(</a:t>
            </a:r>
            <a:r>
              <a:rPr lang="en-US" sz="4800" b="1" dirty="0"/>
              <a:t>Prov. 21:6; Isa. 57:13</a:t>
            </a:r>
            <a:r>
              <a:rPr lang="en-US" sz="4800" b="1" dirty="0" smtClean="0"/>
              <a:t>).</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Key Word of 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24391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dirty="0" smtClean="0">
                <a:solidFill>
                  <a:srgbClr val="FFFFFF"/>
                </a:solidFill>
              </a:rPr>
              <a:t>"vanity" </a:t>
            </a:r>
            <a:r>
              <a:rPr lang="en-US" b="1" dirty="0">
                <a:solidFill>
                  <a:srgbClr val="FFFFFF"/>
                </a:solidFill>
              </a:rPr>
              <a:t>(KJV, ESV, NAU), </a:t>
            </a:r>
            <a:r>
              <a:rPr lang="en-US" b="1" dirty="0" smtClean="0">
                <a:solidFill>
                  <a:srgbClr val="FFFFFF"/>
                </a:solidFill>
              </a:rPr>
              <a:t>"meaningless" </a:t>
            </a:r>
            <a:r>
              <a:rPr lang="en-US" b="1" dirty="0">
                <a:solidFill>
                  <a:srgbClr val="FFFFFF"/>
                </a:solidFill>
              </a:rPr>
              <a:t>(NIV, NLT), </a:t>
            </a:r>
            <a:r>
              <a:rPr lang="en-US" b="1" dirty="0" smtClean="0">
                <a:solidFill>
                  <a:srgbClr val="FFFFFF"/>
                </a:solidFill>
              </a:rPr>
              <a:t>"futile" </a:t>
            </a:r>
            <a:r>
              <a:rPr lang="en-US" b="1" dirty="0">
                <a:solidFill>
                  <a:srgbClr val="FFFFFF"/>
                </a:solidFill>
              </a:rPr>
              <a:t>(NET, TLB, </a:t>
            </a:r>
            <a:r>
              <a:rPr lang="en-US" b="1" dirty="0" smtClean="0">
                <a:solidFill>
                  <a:srgbClr val="FFFFFF"/>
                </a:solidFill>
              </a:rPr>
              <a:t>BKC)</a:t>
            </a:r>
            <a:endParaRPr lang="en-US" b="1" dirty="0">
              <a:solidFill>
                <a:srgbClr val="FFFFFF"/>
              </a:solidFill>
            </a:endParaRPr>
          </a:p>
          <a:p>
            <a:pPr defTabSz="914400">
              <a:defRPr/>
            </a:pPr>
            <a:r>
              <a:rPr lang="en-US" b="1" dirty="0" smtClean="0">
                <a:solidFill>
                  <a:srgbClr val="FFFFFF"/>
                </a:solidFill>
              </a:rPr>
              <a:t>"fleeting"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028"/>
            <a:ext cx="9144000" cy="1296988"/>
          </a:xfrm>
          <a:solidFill>
            <a:srgbClr val="3333CC"/>
          </a:solidFill>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Meaning of </a:t>
            </a:r>
            <a:r>
              <a:rPr lang="en-US" sz="5400" b="1" i="1" dirty="0" smtClean="0">
                <a:effectLst>
                  <a:glow rad="127000">
                    <a:schemeClr val="tx1"/>
                  </a:glow>
                </a:effectLst>
                <a:latin typeface="Arial" charset="0"/>
                <a:ea typeface="ＭＳ Ｐゴシック" charset="0"/>
                <a:cs typeface="ＭＳ Ｐゴシック" charset="0"/>
              </a:rPr>
              <a:t>Hebel</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1500" b="1" dirty="0" smtClean="0">
                <a:solidFill>
                  <a:srgbClr val="FFFFFF"/>
                </a:solidFill>
                <a:effectLst>
                  <a:glow rad="127000">
                    <a:srgbClr val="000000"/>
                  </a:glow>
                </a:effectLst>
                <a:latin typeface="Bwhebb"/>
                <a:ea typeface="ＭＳ Ｐゴシック" charset="0"/>
                <a:cs typeface="Bwhebb"/>
              </a:rPr>
              <a:t>lbh</a:t>
            </a:r>
            <a:endParaRPr lang="en-US" sz="11500" b="1" dirty="0">
              <a:solidFill>
                <a:srgbClr val="FFFFFF"/>
              </a:solidFill>
              <a:effectLst>
                <a:glow rad="127000">
                  <a:srgbClr val="000000"/>
                </a:glow>
              </a:effectLst>
              <a:latin typeface="Bwhebb"/>
              <a:ea typeface="ＭＳ Ｐゴシック" charset="0"/>
              <a:cs typeface="Bwhebb"/>
            </a:endParaRPr>
          </a:p>
        </p:txBody>
      </p:sp>
      <p:pic>
        <p:nvPicPr>
          <p:cNvPr id="2" name="Picture 1" descr="Hebel Screen Shot 2014-12-12 at 4.31.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8433" y="1359014"/>
            <a:ext cx="2667000" cy="1473200"/>
          </a:xfrm>
          <a:prstGeom prst="rect">
            <a:avLst/>
          </a:prstGeom>
        </p:spPr>
      </p:pic>
    </p:spTree>
    <p:extLst>
      <p:ext uri="{BB962C8B-B14F-4D97-AF65-F5344CB8AC3E}">
        <p14:creationId xmlns:p14="http://schemas.microsoft.com/office/powerpoint/2010/main" val="26789045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 Very Literal Translation</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Metaphor:</a:t>
            </a:r>
          </a:p>
          <a:p>
            <a:pPr algn="l" defTabSz="914400">
              <a:defRPr/>
            </a:pPr>
            <a:r>
              <a:rPr lang="en-US" b="1" dirty="0">
                <a:solidFill>
                  <a:srgbClr val="FFFFFF"/>
                </a:solidFill>
                <a:effectLst>
                  <a:glow rad="127000">
                    <a:srgbClr val="000000"/>
                  </a:glow>
                </a:effectLst>
                <a:latin typeface="Arial" charset="0"/>
                <a:ea typeface="ＭＳ Ｐゴシック" charset="0"/>
                <a:cs typeface="ＭＳ Ｐゴシック" charset="0"/>
              </a:rPr>
              <a:t>what </a:t>
            </a:r>
            <a:r>
              <a:rPr lang="en-US" b="1" dirty="0" err="1" smtClean="0">
                <a:solidFill>
                  <a:srgbClr val="FFFFFF"/>
                </a:solidFill>
                <a:effectLst>
                  <a:glow rad="127000">
                    <a:srgbClr val="000000"/>
                  </a:glow>
                </a:effectLst>
                <a:latin typeface="Arial" charset="0"/>
                <a:ea typeface="ＭＳ Ｐゴシック" charset="0"/>
                <a:cs typeface="ＭＳ Ｐゴシック" charset="0"/>
              </a:rPr>
              <a:t>doesn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a:t>
            </a:r>
            <a:r>
              <a:rPr lang="en-US" b="1" dirty="0">
                <a:solidFill>
                  <a:srgbClr val="FFFFFF"/>
                </a:solidFill>
                <a:effectLst>
                  <a:glow rad="127000">
                    <a:srgbClr val="000000"/>
                  </a:glow>
                </a:effectLst>
                <a:latin typeface="Arial" charset="0"/>
                <a:ea typeface="ＭＳ Ｐゴシック" charset="0"/>
                <a:cs typeface="ＭＳ Ｐゴシック" charset="0"/>
              </a:rPr>
              <a:t>last </a:t>
            </a:r>
            <a:r>
              <a:rPr lang="en-US" b="1" dirty="0" smtClean="0">
                <a:solidFill>
                  <a:srgbClr val="FFFFFF"/>
                </a:solidFill>
                <a:effectLst>
                  <a:glow rad="127000">
                    <a:srgbClr val="000000"/>
                  </a:glow>
                </a:effectLst>
                <a:latin typeface="Arial" charset="0"/>
                <a:ea typeface="ＭＳ Ｐゴシック" charset="0"/>
                <a:cs typeface="ＭＳ Ｐゴシック" charset="0"/>
              </a:rPr>
              <a:t> ("what </a:t>
            </a:r>
            <a:r>
              <a:rPr lang="en-US" b="1" dirty="0">
                <a:solidFill>
                  <a:srgbClr val="FFFFFF"/>
                </a:solidFill>
                <a:effectLst>
                  <a:glow rad="127000">
                    <a:srgbClr val="000000"/>
                  </a:glow>
                </a:effectLst>
                <a:latin typeface="Arial" charset="0"/>
                <a:ea typeface="ＭＳ Ｐゴシック" charset="0"/>
                <a:cs typeface="ＭＳ Ｐゴシック" charset="0"/>
              </a:rPr>
              <a:t>is without real substance, value, permanence, significance, or </a:t>
            </a:r>
            <a:r>
              <a:rPr lang="en-US" b="1" dirty="0" smtClean="0">
                <a:solidFill>
                  <a:srgbClr val="FFFFFF"/>
                </a:solidFill>
                <a:effectLst>
                  <a:glow rad="127000">
                    <a:srgbClr val="000000"/>
                  </a:glow>
                </a:effectLst>
                <a:latin typeface="Arial" charset="0"/>
                <a:ea typeface="ＭＳ Ｐゴシック" charset="0"/>
                <a:cs typeface="ＭＳ Ｐゴシック" charset="0"/>
              </a:rPr>
              <a:t>meaning" </a:t>
            </a:r>
            <a:r>
              <a:rPr lang="en-US" b="1" i="1" dirty="0">
                <a:solidFill>
                  <a:srgbClr val="FFFFFF"/>
                </a:solidFill>
                <a:effectLst>
                  <a:glow rad="127000">
                    <a:srgbClr val="000000"/>
                  </a:glow>
                </a:effectLst>
                <a:latin typeface="Arial" charset="0"/>
                <a:ea typeface="ＭＳ Ｐゴシック" charset="0"/>
                <a:cs typeface="ＭＳ Ｐゴシック" charset="0"/>
              </a:rPr>
              <a:t>BKC</a:t>
            </a:r>
            <a:r>
              <a:rPr lang="en-US" b="1" dirty="0">
                <a:solidFill>
                  <a:srgbClr val="FFFFFF"/>
                </a:solidFill>
                <a:effectLst>
                  <a:glow rad="127000">
                    <a:srgbClr val="000000"/>
                  </a:glow>
                </a:effectLst>
                <a:latin typeface="Arial" charset="0"/>
                <a:ea typeface="ＭＳ Ｐゴシック" charset="0"/>
                <a:cs typeface="ＭＳ Ｐゴシック" charset="0"/>
              </a:rPr>
              <a:t>, 1:976) </a:t>
            </a:r>
          </a:p>
        </p:txBody>
      </p:sp>
    </p:spTree>
    <p:extLst>
      <p:ext uri="{BB962C8B-B14F-4D97-AF65-F5344CB8AC3E}">
        <p14:creationId xmlns:p14="http://schemas.microsoft.com/office/powerpoint/2010/main" val="125404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9879" y="-1"/>
            <a:ext cx="6774121" cy="68950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Many people </a:t>
            </a:r>
            <a:r>
              <a:rPr lang="en-US" sz="4000" b="1" dirty="0" smtClean="0">
                <a:effectLst>
                  <a:glow rad="127000">
                    <a:schemeClr val="tx1"/>
                  </a:glow>
                </a:effectLst>
                <a:latin typeface="Arial" charset="0"/>
                <a:ea typeface="ＭＳ Ｐゴシック" charset="0"/>
                <a:cs typeface="ＭＳ Ｐゴシック" charset="0"/>
              </a:rPr>
              <a:t>don</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want to even think about death</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6887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393238" y="3615646"/>
            <a:ext cx="4130102" cy="222096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"Four" in Chinese</a:t>
            </a:r>
            <a:endParaRPr lang="en-US" sz="54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5016373" y="1132749"/>
            <a:ext cx="2809084" cy="2215991"/>
          </a:xfrm>
          <a:prstGeom prst="rect">
            <a:avLst/>
          </a:prstGeom>
          <a:solidFill>
            <a:srgbClr val="FFFFFF"/>
          </a:solidFill>
        </p:spPr>
        <p:txBody>
          <a:bodyPr wrap="square">
            <a:spAutoFit/>
          </a:bodyPr>
          <a:lstStyle/>
          <a:p>
            <a:pPr algn="ctr"/>
            <a:r>
              <a:rPr lang="en-US" sz="13800" dirty="0"/>
              <a:t>四</a:t>
            </a:r>
          </a:p>
        </p:txBody>
      </p:sp>
      <p:sp>
        <p:nvSpPr>
          <p:cNvPr id="5" name="Rectangle 2"/>
          <p:cNvSpPr txBox="1">
            <a:spLocks noChangeArrowheads="1"/>
          </p:cNvSpPr>
          <p:nvPr/>
        </p:nvSpPr>
        <p:spPr bwMode="auto">
          <a:xfrm>
            <a:off x="263136" y="3615646"/>
            <a:ext cx="4130102" cy="222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"Death" in Chinese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886271" y="1132749"/>
            <a:ext cx="2809084" cy="2215991"/>
          </a:xfrm>
          <a:prstGeom prst="rect">
            <a:avLst/>
          </a:prstGeom>
          <a:solidFill>
            <a:srgbClr val="FFFFFF"/>
          </a:solidFill>
        </p:spPr>
        <p:txBody>
          <a:bodyPr wrap="square">
            <a:spAutoFit/>
          </a:bodyPr>
          <a:lstStyle/>
          <a:p>
            <a:pPr algn="ctr"/>
            <a:r>
              <a:rPr lang="en-US" sz="13800" dirty="0" smtClean="0"/>
              <a:t>诛</a:t>
            </a:r>
            <a:endParaRPr lang="en-US" sz="13800" dirty="0"/>
          </a:p>
        </p:txBody>
      </p:sp>
    </p:spTree>
    <p:extLst>
      <p:ext uri="{BB962C8B-B14F-4D97-AF65-F5344CB8AC3E}">
        <p14:creationId xmlns:p14="http://schemas.microsoft.com/office/powerpoint/2010/main" val="16005479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84764" y="3009226"/>
            <a:ext cx="4130102" cy="37313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Where</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level 4?</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3520440" cy="6858000"/>
          </a:xfrm>
          <a:prstGeom prst="rect">
            <a:avLst/>
          </a:prstGeom>
        </p:spPr>
      </p:pic>
    </p:spTree>
    <p:extLst>
      <p:ext uri="{BB962C8B-B14F-4D97-AF65-F5344CB8AC3E}">
        <p14:creationId xmlns:p14="http://schemas.microsoft.com/office/powerpoint/2010/main" val="6500072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Humpty Dumpty</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9576" cy="6858000"/>
          </a:xfrm>
          <a:prstGeom prst="rect">
            <a:avLst/>
          </a:prstGeom>
        </p:spPr>
      </p:pic>
      <p:sp>
        <p:nvSpPr>
          <p:cNvPr id="3" name="Rectangle 2"/>
          <p:cNvSpPr txBox="1">
            <a:spLocks noChangeArrowheads="1"/>
          </p:cNvSpPr>
          <p:nvPr/>
        </p:nvSpPr>
        <p:spPr bwMode="auto">
          <a:xfrm>
            <a:off x="850900" y="241300"/>
            <a:ext cx="8293100" cy="299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dirty="0">
                <a:effectLst>
                  <a:glow rad="127000">
                    <a:schemeClr val="tx1"/>
                  </a:glow>
                </a:effectLst>
                <a:latin typeface="Arial" charset="0"/>
                <a:ea typeface="ＭＳ Ｐゴシック" charset="0"/>
                <a:cs typeface="ＭＳ Ｐゴシック" charset="0"/>
              </a:rPr>
              <a:t>Humpty Dumpty sat on a wall,</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Humpty Dumpty had a great fall.</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All the </a:t>
            </a:r>
            <a:r>
              <a:rPr lang="en-US" sz="3600" b="1" dirty="0" smtClean="0">
                <a:effectLst>
                  <a:glow rad="127000">
                    <a:schemeClr val="tx1"/>
                  </a:glow>
                </a:effectLst>
                <a:latin typeface="Arial" charset="0"/>
                <a:ea typeface="ＭＳ Ｐゴシック" charset="0"/>
                <a:cs typeface="ＭＳ Ｐゴシック" charset="0"/>
              </a:rPr>
              <a:t>king</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horses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	and </a:t>
            </a:r>
            <a:r>
              <a:rPr lang="en-US" sz="3600" b="1" dirty="0">
                <a:effectLst>
                  <a:glow rad="127000">
                    <a:schemeClr val="tx1"/>
                  </a:glow>
                </a:effectLst>
                <a:latin typeface="Arial" charset="0"/>
                <a:ea typeface="ＭＳ Ｐゴシック" charset="0"/>
                <a:cs typeface="ＭＳ Ｐゴシック" charset="0"/>
              </a:rPr>
              <a:t>all the </a:t>
            </a:r>
            <a:r>
              <a:rPr lang="en-US" sz="3600" b="1" dirty="0" smtClean="0">
                <a:effectLst>
                  <a:glow rad="127000">
                    <a:schemeClr val="tx1"/>
                  </a:glow>
                </a:effectLst>
                <a:latin typeface="Arial" charset="0"/>
                <a:ea typeface="ＭＳ Ｐゴシック" charset="0"/>
                <a:cs typeface="ＭＳ Ｐゴシック" charset="0"/>
              </a:rPr>
              <a:t>king</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men</a:t>
            </a:r>
            <a:br>
              <a:rPr lang="en-US" sz="3600" b="1" dirty="0">
                <a:effectLst>
                  <a:glow rad="127000">
                    <a:schemeClr val="tx1"/>
                  </a:glow>
                </a:effectLst>
                <a:latin typeface="Arial" charset="0"/>
                <a:ea typeface="ＭＳ Ｐゴシック" charset="0"/>
                <a:cs typeface="ＭＳ Ｐゴシック" charset="0"/>
              </a:rPr>
            </a:br>
            <a:r>
              <a:rPr lang="en-US" sz="3600" b="1" dirty="0" err="1" smtClean="0">
                <a:effectLst>
                  <a:glow rad="127000">
                    <a:schemeClr val="tx1"/>
                  </a:glow>
                </a:effectLst>
                <a:latin typeface="Arial" charset="0"/>
                <a:ea typeface="ＭＳ Ｐゴシック" charset="0"/>
                <a:cs typeface="ＭＳ Ｐゴシック" charset="0"/>
              </a:rPr>
              <a:t>Couldn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put Humpty together again.</a:t>
            </a:r>
          </a:p>
        </p:txBody>
      </p:sp>
    </p:spTree>
    <p:extLst>
      <p:ext uri="{BB962C8B-B14F-4D97-AF65-F5344CB8AC3E}">
        <p14:creationId xmlns:p14="http://schemas.microsoft.com/office/powerpoint/2010/main" val="110154399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6660"/>
          </a:xfrm>
          <a:prstGeom prst="rect">
            <a:avLst/>
          </a:prstGeom>
        </p:spPr>
      </p:pic>
      <p:sp>
        <p:nvSpPr>
          <p:cNvPr id="900098" name="Rectangle 2"/>
          <p:cNvSpPr>
            <a:spLocks noGrp="1" noChangeArrowheads="1"/>
          </p:cNvSpPr>
          <p:nvPr>
            <p:ph type="ctrTitle"/>
          </p:nvPr>
        </p:nvSpPr>
        <p:spPr>
          <a:xfrm>
            <a:off x="0" y="6145312"/>
            <a:ext cx="9144000" cy="66386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Getting a Phone Number…</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62975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9904"/>
          </a:xfrm>
          <a:prstGeom prst="rect">
            <a:avLst/>
          </a:prstGeom>
        </p:spPr>
      </p:pic>
      <p:sp>
        <p:nvSpPr>
          <p:cNvPr id="900098" name="Rectangle 2"/>
          <p:cNvSpPr>
            <a:spLocks noGrp="1" noChangeArrowheads="1"/>
          </p:cNvSpPr>
          <p:nvPr>
            <p:ph type="ctrTitle"/>
          </p:nvPr>
        </p:nvSpPr>
        <p:spPr>
          <a:xfrm>
            <a:off x="0" y="5938357"/>
            <a:ext cx="9144000" cy="92803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All return to dust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81931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51065"/>
            <a:ext cx="9144000" cy="1689460"/>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Our advantage over animals </a:t>
            </a:r>
            <a:r>
              <a:rPr lang="en-US" sz="3600" b="1" dirty="0" smtClean="0">
                <a:effectLst>
                  <a:glow rad="127000">
                    <a:schemeClr val="tx1"/>
                  </a:glow>
                </a:effectLst>
                <a:latin typeface="Arial" charset="0"/>
                <a:ea typeface="ＭＳ Ｐゴシック" charset="0"/>
                <a:cs typeface="ＭＳ Ｐゴシック" charset="0"/>
              </a:rPr>
              <a:t>can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be shown or observed as they die (3:21</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98525" y="402565"/>
            <a:ext cx="7284560" cy="4453988"/>
          </a:xfrm>
          <a:prstGeom prst="rect">
            <a:avLst/>
          </a:prstGeom>
        </p:spPr>
      </p:pic>
    </p:spTree>
    <p:extLst>
      <p:ext uri="{BB962C8B-B14F-4D97-AF65-F5344CB8AC3E}">
        <p14:creationId xmlns:p14="http://schemas.microsoft.com/office/powerpoint/2010/main" val="6650651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55604" cy="6858000"/>
          </a:xfrm>
          <a:prstGeom prst="rect">
            <a:avLst/>
          </a:prstGeom>
        </p:spPr>
      </p:pic>
      <p:sp>
        <p:nvSpPr>
          <p:cNvPr id="900098" name="Rectangle 2"/>
          <p:cNvSpPr>
            <a:spLocks noGrp="1" noChangeArrowheads="1"/>
          </p:cNvSpPr>
          <p:nvPr>
            <p:ph type="ctrTitle"/>
          </p:nvPr>
        </p:nvSpPr>
        <p:spPr>
          <a:xfrm>
            <a:off x="0" y="4691187"/>
            <a:ext cx="9144000" cy="215409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Realizing that we all will die should cause us to enjoy life now (3:22</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295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301" y="0"/>
            <a:ext cx="4424701" cy="6740526"/>
          </a:xfrm>
          <a:effectLst>
            <a:outerShdw blurRad="63500" dist="35921" dir="2700000" algn="ctr" rotWithShape="0">
              <a:schemeClr val="tx2">
                <a:alpha val="74998"/>
              </a:schemeClr>
            </a:outerShdw>
          </a:effectLst>
          <a:extLst/>
        </p:spPr>
        <p:txBody>
          <a:bodyPr/>
          <a:lstStyle/>
          <a:p>
            <a:pPr>
              <a:defRPr/>
            </a:pPr>
            <a:r>
              <a:rPr lang="en-US" sz="3600" b="1" dirty="0" smtClean="0"/>
              <a:t>"So </a:t>
            </a:r>
            <a:r>
              <a:rPr lang="en-US" sz="3600" b="1" dirty="0"/>
              <a:t>I saw that there is nothing better for people than to </a:t>
            </a:r>
            <a:r>
              <a:rPr lang="en-US" sz="3600" b="1" dirty="0">
                <a:solidFill>
                  <a:srgbClr val="FFFF00"/>
                </a:solidFill>
              </a:rPr>
              <a:t>be happy in their work</a:t>
            </a:r>
            <a:r>
              <a:rPr lang="en-US" sz="3600" b="1" dirty="0"/>
              <a:t>. That is why we are here! No one will bring us back from death to enjoy life after we </a:t>
            </a:r>
            <a:r>
              <a:rPr lang="en-US" sz="3600" b="1" dirty="0" smtClean="0"/>
              <a:t>die" (3:22 </a:t>
            </a:r>
            <a:r>
              <a:rPr lang="en-US" sz="3200" b="1" dirty="0" smtClean="0"/>
              <a:t>NLT</a:t>
            </a:r>
            <a:r>
              <a:rPr lang="en-US" sz="3600" b="1" dirty="0" smtClean="0"/>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73770" y="3422365"/>
            <a:ext cx="4473381" cy="3295277"/>
          </a:xfrm>
          <a:prstGeom prst="rect">
            <a:avLst/>
          </a:prstGeom>
        </p:spPr>
      </p:pic>
      <p:pic>
        <p:nvPicPr>
          <p:cNvPr id="3" name="Picture 2"/>
          <p:cNvPicPr>
            <a:picLocks noChangeAspect="1"/>
          </p:cNvPicPr>
          <p:nvPr/>
        </p:nvPicPr>
        <p:blipFill>
          <a:blip r:embed="rId4"/>
          <a:stretch>
            <a:fillRect/>
          </a:stretch>
        </p:blipFill>
        <p:spPr>
          <a:xfrm>
            <a:off x="4475970" y="148743"/>
            <a:ext cx="4471181" cy="2976130"/>
          </a:xfrm>
          <a:prstGeom prst="rect">
            <a:avLst/>
          </a:prstGeom>
        </p:spPr>
      </p:pic>
    </p:spTree>
    <p:extLst>
      <p:ext uri="{BB962C8B-B14F-4D97-AF65-F5344CB8AC3E}">
        <p14:creationId xmlns:p14="http://schemas.microsoft.com/office/powerpoint/2010/main" val="30884969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301" y="0"/>
            <a:ext cx="4424701" cy="6740526"/>
          </a:xfrm>
          <a:effectLst>
            <a:outerShdw blurRad="63500" dist="35921" dir="2700000" algn="ctr" rotWithShape="0">
              <a:schemeClr val="tx2">
                <a:alpha val="74998"/>
              </a:schemeClr>
            </a:outerShdw>
          </a:effectLst>
          <a:extLst/>
        </p:spPr>
        <p:txBody>
          <a:bodyPr/>
          <a:lstStyle/>
          <a:p>
            <a:pPr>
              <a:defRPr/>
            </a:pPr>
            <a:r>
              <a:rPr lang="en-US" sz="3600" b="1" dirty="0" smtClean="0"/>
              <a:t>"So </a:t>
            </a:r>
            <a:r>
              <a:rPr lang="en-US" sz="3600" b="1" dirty="0"/>
              <a:t>I saw that there is nothing better for people than to </a:t>
            </a:r>
            <a:r>
              <a:rPr lang="en-US" sz="3600" b="1" dirty="0">
                <a:solidFill>
                  <a:srgbClr val="FFFF00"/>
                </a:solidFill>
              </a:rPr>
              <a:t>be happy in their work</a:t>
            </a:r>
            <a:r>
              <a:rPr lang="en-US" sz="3600" b="1" dirty="0"/>
              <a:t>. That is why we are here! No one will bring us back from death to enjoy life after we </a:t>
            </a:r>
            <a:r>
              <a:rPr lang="en-US" sz="3600" b="1" dirty="0" smtClean="0"/>
              <a:t>die" (3:22 </a:t>
            </a:r>
            <a:r>
              <a:rPr lang="en-US" sz="3200" b="1" dirty="0" smtClean="0"/>
              <a:t>NLT</a:t>
            </a:r>
            <a:r>
              <a:rPr lang="en-US" sz="3600" b="1" dirty="0" smtClean="0"/>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19299" y="0"/>
            <a:ext cx="4424701" cy="67405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t>"I </a:t>
            </a:r>
            <a:r>
              <a:rPr lang="en-US" sz="3600" b="1" dirty="0"/>
              <a:t>have seen that </a:t>
            </a:r>
            <a:r>
              <a:rPr lang="en-US" sz="3600" b="1" dirty="0" smtClean="0"/>
              <a:t>nothing </a:t>
            </a:r>
            <a:r>
              <a:rPr lang="en-US" sz="3600" b="1" dirty="0"/>
              <a:t>is better than that man should </a:t>
            </a:r>
            <a:r>
              <a:rPr lang="en-US" sz="3600" b="1" dirty="0">
                <a:solidFill>
                  <a:srgbClr val="FFFF00"/>
                </a:solidFill>
              </a:rPr>
              <a:t>be happy in his activities</a:t>
            </a:r>
            <a:r>
              <a:rPr lang="en-US" sz="3600" b="1" dirty="0"/>
              <a:t>, for that is his lot. For who will bring him to see </a:t>
            </a:r>
            <a:r>
              <a:rPr lang="en-US" sz="3600" b="1" dirty="0" smtClean="0"/>
              <a:t>what </a:t>
            </a:r>
            <a:r>
              <a:rPr lang="en-US" sz="3600" b="1" dirty="0"/>
              <a:t>will occur after him</a:t>
            </a:r>
            <a:r>
              <a:rPr lang="en-US" sz="3600" b="1" dirty="0" smtClean="0"/>
              <a:t>?" (3:22 </a:t>
            </a:r>
            <a:r>
              <a:rPr lang="en-US" sz="3200" b="1" dirty="0" smtClean="0"/>
              <a:t>NAU</a:t>
            </a:r>
            <a:r>
              <a:rPr lang="en-US" sz="3600" b="1" dirty="0" smtClean="0"/>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8889647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1929033" y="2987780"/>
            <a:ext cx="5080000" cy="3987800"/>
          </a:xfrm>
          <a:prstGeom prst="rect">
            <a:avLst/>
          </a:prstGeom>
        </p:spPr>
      </p:pic>
      <p:sp>
        <p:nvSpPr>
          <p:cNvPr id="900098" name="Rectangle 2"/>
          <p:cNvSpPr>
            <a:spLocks noGrp="1" noChangeArrowheads="1"/>
          </p:cNvSpPr>
          <p:nvPr>
            <p:ph type="ctrTitle"/>
          </p:nvPr>
        </p:nvSpPr>
        <p:spPr>
          <a:xfrm>
            <a:off x="0" y="20987"/>
            <a:ext cx="9143999" cy="3009225"/>
          </a:xfrm>
          <a:effectLst/>
          <a:extLst/>
        </p:spPr>
        <p:txBody>
          <a:bodyPr anchor="t"/>
          <a:lstStyle/>
          <a:p>
            <a:pPr>
              <a:defRPr/>
            </a:pPr>
            <a:r>
              <a:rPr lang="en-US" sz="2800" b="1" dirty="0" smtClean="0">
                <a:solidFill>
                  <a:schemeClr val="tx1"/>
                </a:solidFill>
              </a:rPr>
              <a:t>"This </a:t>
            </a:r>
            <a:r>
              <a:rPr lang="en-US" sz="2800" b="1" dirty="0">
                <a:solidFill>
                  <a:schemeClr val="tx1"/>
                </a:solidFill>
              </a:rPr>
              <a:t>is </a:t>
            </a:r>
            <a:r>
              <a:rPr lang="en-US" sz="2800" b="1" dirty="0" smtClean="0">
                <a:solidFill>
                  <a:schemeClr val="tx1"/>
                </a:solidFill>
              </a:rPr>
              <a:t>man</a:t>
            </a:r>
            <a:r>
              <a:rPr lang="fr-FR" sz="2800" b="1" dirty="0" smtClean="0">
                <a:solidFill>
                  <a:schemeClr val="tx1"/>
                </a:solidFill>
              </a:rPr>
              <a:t>'</a:t>
            </a:r>
            <a:r>
              <a:rPr lang="en-US" sz="2800" b="1" dirty="0" smtClean="0">
                <a:solidFill>
                  <a:schemeClr val="tx1"/>
                </a:solidFill>
              </a:rPr>
              <a:t>s </a:t>
            </a:r>
            <a:r>
              <a:rPr lang="en-US" sz="2800" b="1" dirty="0">
                <a:solidFill>
                  <a:schemeClr val="tx1"/>
                </a:solidFill>
              </a:rPr>
              <a:t>lot (a word that means lit., </a:t>
            </a:r>
            <a:r>
              <a:rPr lang="fr-FR" sz="2800" b="1" dirty="0" smtClean="0">
                <a:solidFill>
                  <a:schemeClr val="tx1"/>
                </a:solidFill>
              </a:rPr>
              <a:t>'</a:t>
            </a:r>
            <a:r>
              <a:rPr lang="en-US" sz="2800" b="1" dirty="0" smtClean="0">
                <a:solidFill>
                  <a:schemeClr val="tx1"/>
                </a:solidFill>
              </a:rPr>
              <a:t>portion</a:t>
            </a:r>
            <a:r>
              <a:rPr lang="en-US" sz="2800" b="1" dirty="0">
                <a:solidFill>
                  <a:schemeClr val="tx1"/>
                </a:solidFill>
              </a:rPr>
              <a:t>, share, or </a:t>
            </a:r>
            <a:r>
              <a:rPr lang="en-US" sz="2800" b="1" dirty="0" smtClean="0">
                <a:solidFill>
                  <a:schemeClr val="tx1"/>
                </a:solidFill>
              </a:rPr>
              <a:t>allotment</a:t>
            </a:r>
            <a:r>
              <a:rPr lang="fr-FR" sz="2800" b="1" dirty="0" smtClean="0">
                <a:solidFill>
                  <a:schemeClr val="tx1"/>
                </a:solidFill>
              </a:rPr>
              <a:t>'</a:t>
            </a:r>
            <a:r>
              <a:rPr lang="en-US" sz="2800" b="1" dirty="0" smtClean="0">
                <a:solidFill>
                  <a:schemeClr val="tx1"/>
                </a:solidFill>
              </a:rPr>
              <a:t>…)… people </a:t>
            </a:r>
            <a:r>
              <a:rPr lang="en-US" sz="2800" b="1" dirty="0">
                <a:solidFill>
                  <a:schemeClr val="tx1"/>
                </a:solidFill>
              </a:rPr>
              <a:t>are ignorant of </a:t>
            </a:r>
            <a:r>
              <a:rPr lang="en-US" sz="2800" b="1" dirty="0" smtClean="0">
                <a:solidFill>
                  <a:schemeClr val="tx1"/>
                </a:solidFill>
              </a:rPr>
              <a:t>God</a:t>
            </a:r>
            <a:r>
              <a:rPr lang="fr-FR" sz="2800" b="1" dirty="0" smtClean="0">
                <a:solidFill>
                  <a:schemeClr val="tx1"/>
                </a:solidFill>
              </a:rPr>
              <a:t>'</a:t>
            </a:r>
            <a:r>
              <a:rPr lang="en-US" sz="2800" b="1" dirty="0" smtClean="0">
                <a:solidFill>
                  <a:schemeClr val="tx1"/>
                </a:solidFill>
              </a:rPr>
              <a:t>s </a:t>
            </a:r>
            <a:r>
              <a:rPr lang="en-US" sz="2800" b="1" dirty="0">
                <a:solidFill>
                  <a:schemeClr val="tx1"/>
                </a:solidFill>
              </a:rPr>
              <a:t>plan and cannot know what the future, including life after death, holds for them. He summarized this point in the rhetorical question, Who can bring him to see what will happen after him</a:t>
            </a:r>
            <a:r>
              <a:rPr lang="en-US" sz="2800" b="1" dirty="0" smtClean="0">
                <a:solidFill>
                  <a:schemeClr val="tx1"/>
                </a:solidFill>
              </a:rPr>
              <a:t>?" </a:t>
            </a:r>
            <a:r>
              <a:rPr lang="en-US" sz="2800" b="1" dirty="0">
                <a:solidFill>
                  <a:schemeClr val="tx1"/>
                </a:solidFill>
              </a:rPr>
              <a:t>(Donald Glenn, in </a:t>
            </a:r>
            <a:r>
              <a:rPr lang="en-US" sz="2800" b="1" i="1" dirty="0">
                <a:solidFill>
                  <a:schemeClr val="tx1"/>
                </a:solidFill>
              </a:rPr>
              <a:t>BKC</a:t>
            </a:r>
            <a:r>
              <a:rPr lang="en-US" sz="2800" b="1" dirty="0">
                <a:solidFill>
                  <a:schemeClr val="tx1"/>
                </a:solidFill>
              </a:rPr>
              <a:t>, 1:986).</a:t>
            </a:r>
            <a:r>
              <a:rPr lang="en-SG" sz="2800" b="1" dirty="0">
                <a:solidFill>
                  <a:schemeClr val="tx1"/>
                </a:solidFill>
              </a:rPr>
              <a:t> </a:t>
            </a:r>
            <a:endParaRPr lang="en-US" sz="28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7516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9050"/>
            <a:ext cx="9144000" cy="1431475"/>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We </a:t>
            </a:r>
            <a:r>
              <a:rPr lang="en-US" sz="4000" b="1" dirty="0" smtClean="0">
                <a:effectLst>
                  <a:glow rad="127000">
                    <a:schemeClr val="tx1"/>
                  </a:glow>
                </a:effectLst>
                <a:latin typeface="Arial" charset="0"/>
                <a:ea typeface="ＭＳ Ｐゴシック" charset="0"/>
                <a:cs typeface="ＭＳ Ｐゴシック" charset="0"/>
              </a:rPr>
              <a:t>don</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t </a:t>
            </a:r>
            <a:r>
              <a:rPr lang="en-US" sz="4000" b="1" dirty="0">
                <a:effectLst>
                  <a:glow rad="127000">
                    <a:schemeClr val="tx1"/>
                  </a:glow>
                </a:effectLst>
                <a:latin typeface="Arial" charset="0"/>
                <a:ea typeface="ＭＳ Ｐゴシック" charset="0"/>
                <a:cs typeface="ＭＳ Ｐゴシック" charset="0"/>
              </a:rPr>
              <a:t>know many details of the afterlife (3:22b)</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76400"/>
            <a:ext cx="9144000" cy="3503221"/>
          </a:xfrm>
          <a:prstGeom prst="rect">
            <a:avLst/>
          </a:prstGeom>
        </p:spPr>
      </p:pic>
    </p:spTree>
    <p:extLst>
      <p:ext uri="{BB962C8B-B14F-4D97-AF65-F5344CB8AC3E}">
        <p14:creationId xmlns:p14="http://schemas.microsoft.com/office/powerpoint/2010/main" val="5473559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99485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should you do when life is </a:t>
            </a:r>
            <a:r>
              <a:rPr lang="en-US" sz="5400" b="1" dirty="0" smtClean="0">
                <a:solidFill>
                  <a:srgbClr val="FFFF00"/>
                </a:solidFill>
                <a:effectLst>
                  <a:glow rad="127000">
                    <a:schemeClr val="tx1"/>
                  </a:glow>
                </a:effectLst>
                <a:latin typeface="Arial" charset="0"/>
                <a:ea typeface="ＭＳ Ｐゴシック" charset="0"/>
                <a:cs typeface="ＭＳ Ｐゴシック" charset="0"/>
              </a:rPr>
              <a:t>unfair</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27150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34642"/>
            <a:ext cx="9144000" cy="1389464"/>
          </a:xfrm>
          <a:effectLst>
            <a:outerShdw blurRad="63500" dist="35921" dir="2700000" algn="ctr" rotWithShape="0">
              <a:schemeClr val="tx2">
                <a:alpha val="74998"/>
              </a:schemeClr>
            </a:outerShdw>
          </a:effectLst>
          <a:extLst/>
        </p:spPr>
        <p:txBody>
          <a:bodyPr/>
          <a:lstStyle/>
          <a:p>
            <a:pPr>
              <a:defRPr/>
            </a:pPr>
            <a:r>
              <a:rPr lang="en-US" sz="6000" b="1" dirty="0">
                <a:solidFill>
                  <a:srgbClr val="FFFF00"/>
                </a:solidFill>
                <a:effectLst>
                  <a:glow rad="127000">
                    <a:schemeClr val="tx1"/>
                  </a:glow>
                </a:effectLst>
                <a:latin typeface="Arial" charset="0"/>
                <a:ea typeface="ＭＳ Ｐゴシック" charset="0"/>
                <a:cs typeface="ＭＳ Ｐゴシック" charset="0"/>
              </a:rPr>
              <a:t>Account</a:t>
            </a:r>
            <a:r>
              <a:rPr lang="en-US" sz="6000" b="1" dirty="0">
                <a:effectLst>
                  <a:glow rad="127000">
                    <a:schemeClr val="tx1"/>
                  </a:glow>
                </a:effectLst>
                <a:latin typeface="Arial" charset="0"/>
                <a:ea typeface="ＭＳ Ｐゴシック" charset="0"/>
                <a:cs typeface="ＭＳ Ｐゴシック" charset="0"/>
              </a:rPr>
              <a:t> to God and </a:t>
            </a:r>
            <a:r>
              <a:rPr lang="en-US" sz="6000" b="1" dirty="0">
                <a:solidFill>
                  <a:srgbClr val="FFFF00"/>
                </a:solidFill>
                <a:effectLst>
                  <a:glow rad="127000">
                    <a:schemeClr val="tx1"/>
                  </a:glow>
                </a:effectLst>
                <a:latin typeface="Arial" charset="0"/>
                <a:ea typeface="ＭＳ Ｐゴシック" charset="0"/>
                <a:cs typeface="ＭＳ Ｐゴシック" charset="0"/>
              </a:rPr>
              <a:t>enjoy</a:t>
            </a:r>
            <a:r>
              <a:rPr lang="en-US" sz="6000" b="1" dirty="0">
                <a:effectLst>
                  <a:glow rad="127000">
                    <a:schemeClr val="tx1"/>
                  </a:glow>
                </a:effectLst>
                <a:latin typeface="Arial" charset="0"/>
                <a:ea typeface="ＭＳ Ｐゴシック" charset="0"/>
                <a:cs typeface="ＭＳ Ｐゴシック" charset="0"/>
              </a:rPr>
              <a:t> </a:t>
            </a:r>
            <a:r>
              <a:rPr lang="en-US" sz="6000" b="1" dirty="0" smtClean="0">
                <a:effectLst>
                  <a:glow rad="127000">
                    <a:schemeClr val="tx1"/>
                  </a:glow>
                </a:effectLst>
                <a:latin typeface="Arial" charset="0"/>
                <a:ea typeface="ＭＳ Ｐゴシック" charset="0"/>
                <a:cs typeface="ＭＳ Ｐゴシック" charset="0"/>
              </a:rPr>
              <a:t>life!</a:t>
            </a:r>
            <a:endParaRPr lang="en-US" sz="6000" b="1" dirty="0">
              <a:effectLst>
                <a:glow rad="127000">
                  <a:schemeClr val="tx1"/>
                </a:glow>
              </a:effectLst>
              <a:latin typeface="Arial" charset="0"/>
              <a:ea typeface="ＭＳ Ｐゴシック" charset="0"/>
              <a:cs typeface="ＭＳ Ｐゴシック" charset="0"/>
            </a:endParaRPr>
          </a:p>
        </p:txBody>
      </p:sp>
      <p:pic>
        <p:nvPicPr>
          <p:cNvPr id="16179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6350"/>
            <a:ext cx="4553409" cy="10361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Main Idea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23766"/>
            <a:ext cx="4163460" cy="24418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What should you do when life is unfair?</a:t>
            </a:r>
          </a:p>
        </p:txBody>
      </p:sp>
    </p:spTree>
    <p:extLst>
      <p:ext uri="{BB962C8B-B14F-4D97-AF65-F5344CB8AC3E}">
        <p14:creationId xmlns:p14="http://schemas.microsoft.com/office/powerpoint/2010/main" val="38955533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71700" y="2197099"/>
            <a:ext cx="4432300" cy="327752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206500"/>
            <a:ext cx="9144000" cy="6096000"/>
          </a:xfrm>
          <a:prstGeom prst="rect">
            <a:avLst/>
          </a:prstGeom>
        </p:spPr>
      </p:pic>
      <p:sp>
        <p:nvSpPr>
          <p:cNvPr id="900098" name="Rectangle 2"/>
          <p:cNvSpPr>
            <a:spLocks noGrp="1" noChangeArrowheads="1"/>
          </p:cNvSpPr>
          <p:nvPr>
            <p:ph type="ctrTitle"/>
          </p:nvPr>
        </p:nvSpPr>
        <p:spPr>
          <a:xfrm>
            <a:off x="0" y="5092700"/>
            <a:ext cx="9144000" cy="16478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Cinderella</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2451100" cy="2187931"/>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78100" y="38100"/>
            <a:ext cx="3213100" cy="2133600"/>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05500" y="38100"/>
            <a:ext cx="3238500" cy="2095500"/>
          </a:xfrm>
          <a:prstGeom prst="rect">
            <a:avLst/>
          </a:prstGeom>
        </p:spPr>
      </p:pic>
      <p:pic>
        <p:nvPicPr>
          <p:cNvPr id="7" name="Picture 6"/>
          <p:cNvPicPr>
            <a:picLocks noChangeAspect="1"/>
          </p:cNvPicPr>
          <p:nvPr/>
        </p:nvPicPr>
        <p:blipFill>
          <a:blip r:embed="rId8"/>
          <a:stretch>
            <a:fillRect/>
          </a:stretch>
        </p:blipFill>
        <p:spPr>
          <a:xfrm rot="20647613">
            <a:off x="1944616" y="988723"/>
            <a:ext cx="5321661" cy="3335407"/>
          </a:xfrm>
          <a:prstGeom prst="rect">
            <a:avLst/>
          </a:prstGeom>
        </p:spPr>
      </p:pic>
    </p:spTree>
    <p:extLst>
      <p:ext uri="{BB962C8B-B14F-4D97-AF65-F5344CB8AC3E}">
        <p14:creationId xmlns:p14="http://schemas.microsoft.com/office/powerpoint/2010/main" val="3395797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491" y="523760"/>
            <a:ext cx="8497521" cy="5897187"/>
          </a:xfrm>
          <a:prstGeom prst="rect">
            <a:avLst/>
          </a:prstGeom>
        </p:spPr>
      </p:pic>
      <p:sp>
        <p:nvSpPr>
          <p:cNvPr id="900098" name="Rectangle 2"/>
          <p:cNvSpPr>
            <a:spLocks noGrp="1" noChangeArrowheads="1"/>
          </p:cNvSpPr>
          <p:nvPr>
            <p:ph type="ctrTitle"/>
          </p:nvPr>
        </p:nvSpPr>
        <p:spPr>
          <a:xfrm>
            <a:off x="9054954" y="364506"/>
            <a:ext cx="4017128" cy="543535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will you fight injustice?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9779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smtClean="0">
                <a:effectLst>
                  <a:glow rad="876300">
                    <a:schemeClr val="tx1"/>
                  </a:glow>
                </a:effectLst>
                <a:latin typeface="Arial" charset="0"/>
                <a:ea typeface="ＭＳ Ｐゴシック" charset="0"/>
                <a:cs typeface="ＭＳ Ｐゴシック" charset="0"/>
              </a:rPr>
              <a:t>Responses to Injustice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1064"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Observer</a:t>
            </a:r>
            <a:endParaRPr lang="en-US" b="1" spc="-100" dirty="0">
              <a:solidFill>
                <a:srgbClr val="000090"/>
              </a:solidFill>
              <a:ea typeface="ＭＳ Ｐゴシック" charset="0"/>
            </a:endParaRPr>
          </a:p>
        </p:txBody>
      </p:sp>
      <p:sp>
        <p:nvSpPr>
          <p:cNvPr id="5" name="Rectangle 2"/>
          <p:cNvSpPr txBox="1">
            <a:spLocks noChangeArrowheads="1"/>
          </p:cNvSpPr>
          <p:nvPr/>
        </p:nvSpPr>
        <p:spPr bwMode="auto">
          <a:xfrm>
            <a:off x="3101379"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Initiator</a:t>
            </a:r>
            <a:endParaRPr lang="en-US" b="1" spc="-100" dirty="0">
              <a:solidFill>
                <a:srgbClr val="000090"/>
              </a:solidFill>
              <a:ea typeface="ＭＳ Ｐゴシック" charset="0"/>
            </a:endParaRPr>
          </a:p>
        </p:txBody>
      </p:sp>
      <p:sp>
        <p:nvSpPr>
          <p:cNvPr id="6" name="Rectangle 2"/>
          <p:cNvSpPr txBox="1">
            <a:spLocks noChangeArrowheads="1"/>
          </p:cNvSpPr>
          <p:nvPr/>
        </p:nvSpPr>
        <p:spPr bwMode="auto">
          <a:xfrm>
            <a:off x="6141695"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Victim</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9057176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55600"/>
            <a:ext cx="9144000" cy="61325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How do you observe injustice?</a:t>
            </a:r>
            <a:endParaRPr lang="en-US" sz="40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1064"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Observer</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1528820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400" y="571500"/>
            <a:ext cx="8585200" cy="5715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How do you initiate injustice?</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101379"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Initiator</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5993066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81" y="0"/>
            <a:ext cx="913787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How are you the victim of injustice?</a:t>
            </a:r>
            <a:endParaRPr lang="en-US" sz="40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141695" y="1782806"/>
            <a:ext cx="2982043" cy="2922900"/>
          </a:xfrm>
          <a:prstGeom prst="rect">
            <a:avLst/>
          </a:prstGeom>
          <a:solidFill>
            <a:schemeClr val="bg1"/>
          </a:solidFill>
          <a:ln>
            <a:noFill/>
          </a:ln>
          <a:effectLst/>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spc="-100" dirty="0" smtClean="0">
                <a:solidFill>
                  <a:srgbClr val="000090"/>
                </a:solidFill>
                <a:ea typeface="ＭＳ Ｐゴシック" charset="0"/>
              </a:rPr>
              <a:t>Victim</a:t>
            </a:r>
            <a:endParaRPr lang="en-US" b="1" spc="-100" dirty="0">
              <a:solidFill>
                <a:srgbClr val="000090"/>
              </a:solidFill>
              <a:ea typeface="ＭＳ Ｐゴシック" charset="0"/>
            </a:endParaRPr>
          </a:p>
        </p:txBody>
      </p:sp>
    </p:spTree>
    <p:extLst>
      <p:ext uri="{BB962C8B-B14F-4D97-AF65-F5344CB8AC3E}">
        <p14:creationId xmlns:p14="http://schemas.microsoft.com/office/powerpoint/2010/main" val="1528820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773458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6480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17800" y="1269999"/>
            <a:ext cx="6426200" cy="4622800"/>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"Sad </a:t>
            </a:r>
            <a:r>
              <a:rPr lang="en-US" sz="4000" b="1" dirty="0">
                <a:effectLst>
                  <a:glow rad="127000">
                    <a:schemeClr val="tx1"/>
                  </a:glow>
                </a:effectLst>
                <a:latin typeface="Arial" charset="0"/>
                <a:ea typeface="ＭＳ Ｐゴシック" charset="0"/>
                <a:cs typeface="ＭＳ Ｐゴシック" charset="0"/>
              </a:rPr>
              <a:t>endings we can handle, but not unjust ones.  Suffering makes us sad, but injustice makes us </a:t>
            </a:r>
            <a:r>
              <a:rPr lang="en-US" sz="4000" b="1" dirty="0" smtClean="0">
                <a:effectLst>
                  <a:glow rad="127000">
                    <a:schemeClr val="tx1"/>
                  </a:glow>
                </a:effectLst>
                <a:latin typeface="Arial" charset="0"/>
                <a:ea typeface="ＭＳ Ｐゴシック" charset="0"/>
                <a:cs typeface="ＭＳ Ｐゴシック" charset="0"/>
              </a:rPr>
              <a:t>mad." </a:t>
            </a:r>
            <a:br>
              <a:rPr lang="en-US" sz="4000" b="1" dirty="0" smtClean="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r>
            <a:br>
              <a:rPr lang="en-US" sz="3200" b="1" dirty="0">
                <a:effectLst>
                  <a:glow rad="127000">
                    <a:schemeClr val="tx1"/>
                  </a:glow>
                </a:effectLst>
                <a:latin typeface="Arial" charset="0"/>
                <a:ea typeface="ＭＳ Ｐゴシック" charset="0"/>
                <a:cs typeface="ＭＳ Ｐゴシック" charset="0"/>
              </a:rPr>
            </a:br>
            <a:r>
              <a:rPr lang="en-US" sz="3200" b="1" dirty="0" smtClean="0">
                <a:effectLst>
                  <a:glow rad="127000">
                    <a:schemeClr val="tx1"/>
                  </a:glow>
                </a:effectLst>
                <a:latin typeface="Arial" charset="0"/>
                <a:ea typeface="ＭＳ Ｐゴシック" charset="0"/>
                <a:cs typeface="ＭＳ Ｐゴシック" charset="0"/>
              </a:rPr>
              <a:t>(Charles R. Swindoll, </a:t>
            </a:r>
            <a:br>
              <a:rPr lang="en-US" sz="3200" b="1" dirty="0" smtClean="0">
                <a:effectLst>
                  <a:glow rad="127000">
                    <a:schemeClr val="tx1"/>
                  </a:glow>
                </a:effectLst>
                <a:latin typeface="Arial" charset="0"/>
                <a:ea typeface="ＭＳ Ｐゴシック" charset="0"/>
                <a:cs typeface="ＭＳ Ｐゴシック" charset="0"/>
              </a:rPr>
            </a:br>
            <a:r>
              <a:rPr lang="en-US" sz="3200" b="1" i="1" dirty="0" smtClean="0">
                <a:effectLst>
                  <a:glow rad="127000">
                    <a:schemeClr val="tx1"/>
                  </a:glow>
                </a:effectLst>
                <a:latin typeface="Arial" charset="0"/>
                <a:ea typeface="ＭＳ Ｐゴシック" charset="0"/>
                <a:cs typeface="ＭＳ Ｐゴシック" charset="0"/>
              </a:rPr>
              <a:t>Living </a:t>
            </a:r>
            <a:r>
              <a:rPr lang="en-US" sz="3200" b="1" i="1" dirty="0">
                <a:effectLst>
                  <a:glow rad="127000">
                    <a:schemeClr val="tx1"/>
                  </a:glow>
                </a:effectLst>
                <a:latin typeface="Arial" charset="0"/>
                <a:ea typeface="ＭＳ Ｐゴシック" charset="0"/>
                <a:cs typeface="ＭＳ Ｐゴシック" charset="0"/>
              </a:rPr>
              <a:t>on the Ragged Edge</a:t>
            </a:r>
            <a:r>
              <a:rPr lang="en-US" sz="3200" b="1" dirty="0">
                <a:effectLst>
                  <a:glow rad="127000">
                    <a:schemeClr val="tx1"/>
                  </a:glow>
                </a:effectLst>
                <a:latin typeface="Arial" charset="0"/>
                <a:ea typeface="ＭＳ Ｐゴシック" charset="0"/>
                <a:cs typeface="ＭＳ Ｐゴシック" charset="0"/>
              </a:rPr>
              <a:t>, </a:t>
            </a:r>
            <a:r>
              <a:rPr lang="en-US" sz="3200" b="1" dirty="0" smtClean="0">
                <a:effectLst>
                  <a:glow rad="127000">
                    <a:schemeClr val="tx1"/>
                  </a:glow>
                </a:effectLst>
                <a:latin typeface="Arial" charset="0"/>
                <a:ea typeface="ＭＳ Ｐゴシック" charset="0"/>
                <a:cs typeface="ＭＳ Ｐゴシック" charset="0"/>
              </a:rPr>
              <a:t>98</a:t>
            </a:r>
            <a:r>
              <a:rPr lang="en-US" sz="3200" b="1" dirty="0">
                <a:effectLst>
                  <a:glow rad="127000">
                    <a:schemeClr val="tx1"/>
                  </a:glow>
                </a:effectLst>
                <a:latin typeface="Arial" charset="0"/>
                <a:ea typeface="ＭＳ Ｐゴシック" charset="0"/>
                <a:cs typeface="ＭＳ Ｐゴシック" charset="0"/>
              </a:rPr>
              <a:t>) </a:t>
            </a:r>
          </a:p>
        </p:txBody>
      </p:sp>
      <p:pic>
        <p:nvPicPr>
          <p:cNvPr id="3" name="Picture 2"/>
          <p:cNvPicPr>
            <a:picLocks noChangeAspect="1"/>
          </p:cNvPicPr>
          <p:nvPr/>
        </p:nvPicPr>
        <p:blipFill>
          <a:blip r:embed="rId3"/>
          <a:stretch>
            <a:fillRect/>
          </a:stretch>
        </p:blipFill>
        <p:spPr>
          <a:xfrm rot="20766860">
            <a:off x="246071" y="1596186"/>
            <a:ext cx="2500822" cy="3862877"/>
          </a:xfrm>
          <a:prstGeom prst="rect">
            <a:avLst/>
          </a:prstGeom>
        </p:spPr>
      </p:pic>
    </p:spTree>
    <p:extLst>
      <p:ext uri="{BB962C8B-B14F-4D97-AF65-F5344CB8AC3E}">
        <p14:creationId xmlns:p14="http://schemas.microsoft.com/office/powerpoint/2010/main" val="731747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7300" y="0"/>
            <a:ext cx="7886700" cy="6057900"/>
          </a:xfrm>
          <a:prstGeom prst="rect">
            <a:avLst/>
          </a:prstGeom>
        </p:spPr>
      </p:pic>
      <p:sp>
        <p:nvSpPr>
          <p:cNvPr id="900098" name="Rectangle 2"/>
          <p:cNvSpPr>
            <a:spLocks noGrp="1" noChangeArrowheads="1"/>
          </p:cNvSpPr>
          <p:nvPr>
            <p:ph type="ctrTitle"/>
          </p:nvPr>
        </p:nvSpPr>
        <p:spPr>
          <a:xfrm>
            <a:off x="317500" y="266701"/>
            <a:ext cx="4724400" cy="27178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injustices irk you </a:t>
            </a:r>
            <a:r>
              <a:rPr lang="en-US" sz="5400" b="1" dirty="0" smtClean="0">
                <a:effectLst>
                  <a:glow rad="127000">
                    <a:schemeClr val="tx1"/>
                  </a:glow>
                </a:effectLst>
                <a:latin typeface="Arial" charset="0"/>
                <a:ea typeface="ＭＳ Ｐゴシック" charset="0"/>
                <a:cs typeface="ＭＳ Ｐゴシック" charset="0"/>
              </a:rPr>
              <a:t>most?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7500" y="3276600"/>
            <a:ext cx="5854700" cy="3301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No credit?</a:t>
            </a:r>
          </a:p>
          <a:p>
            <a:pPr marL="571500" indent="-571500"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Politicking?</a:t>
            </a:r>
          </a:p>
          <a:p>
            <a:pPr marL="571500" indent="-571500"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Birth defects?</a:t>
            </a:r>
          </a:p>
          <a:p>
            <a:pPr marL="571500" indent="-571500"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Cutting in line?</a:t>
            </a:r>
          </a:p>
          <a:p>
            <a:pPr marL="571500" indent="-571500" algn="l">
              <a:buFont typeface="Arial"/>
              <a:buChar char="•"/>
              <a:defRPr/>
            </a:pPr>
            <a:r>
              <a:rPr lang="en-US" sz="4000" b="1" dirty="0" smtClean="0">
                <a:effectLst>
                  <a:glow rad="127000">
                    <a:schemeClr val="tx1"/>
                  </a:glow>
                </a:effectLst>
                <a:latin typeface="Arial" charset="0"/>
                <a:ea typeface="ＭＳ Ｐゴシック" charset="0"/>
                <a:cs typeface="ＭＳ Ｐゴシック" charset="0"/>
              </a:rPr>
              <a:t>Family background?</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5755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159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48"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Under the Sun</a:t>
            </a:r>
          </a:p>
        </p:txBody>
      </p:sp>
      <p:sp>
        <p:nvSpPr>
          <p:cNvPr id="159749"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50"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A Study of the Book of Ecclesiastes</a:t>
            </a:r>
          </a:p>
        </p:txBody>
      </p:sp>
    </p:spTree>
    <p:extLst>
      <p:ext uri="{BB962C8B-B14F-4D97-AF65-F5344CB8AC3E}">
        <p14:creationId xmlns:p14="http://schemas.microsoft.com/office/powerpoint/2010/main" val="9061949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0688"/>
            <a:ext cx="3707904" cy="4680520"/>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"Yet </a:t>
            </a:r>
            <a:r>
              <a:rPr lang="en-US" sz="3600" b="1" dirty="0">
                <a:effectLst>
                  <a:glow rad="127000">
                    <a:schemeClr val="tx1"/>
                  </a:glow>
                </a:effectLst>
                <a:latin typeface="Arial" charset="0"/>
                <a:ea typeface="ＭＳ Ｐゴシック" charset="0"/>
                <a:cs typeface="ＭＳ Ｐゴシック" charset="0"/>
              </a:rPr>
              <a:t>God has made everything </a:t>
            </a:r>
            <a:r>
              <a:rPr lang="en-US" sz="5400" b="1" i="1" dirty="0" smtClean="0">
                <a:effectLst>
                  <a:glow rad="127000">
                    <a:schemeClr val="tx1"/>
                  </a:glow>
                </a:effectLst>
                <a:latin typeface="Arial" charset="0"/>
                <a:ea typeface="ＭＳ Ｐゴシック" charset="0"/>
                <a:cs typeface="ＭＳ Ｐゴシック" charset="0"/>
              </a:rPr>
              <a:t>beautiful</a:t>
            </a:r>
            <a:r>
              <a:rPr lang="en-US" sz="6000" b="1" i="1" baseline="30000"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for its own </a:t>
            </a:r>
            <a:r>
              <a:rPr lang="en-US" sz="3600" b="1" dirty="0" smtClean="0">
                <a:effectLst>
                  <a:glow rad="127000">
                    <a:schemeClr val="tx1"/>
                  </a:glow>
                </a:effectLst>
                <a:latin typeface="Arial" charset="0"/>
                <a:ea typeface="ＭＳ Ｐゴシック" charset="0"/>
                <a:cs typeface="ＭＳ Ｐゴシック" charset="0"/>
              </a:rPr>
              <a:t>time"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(3:11a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15769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40150" y="587375"/>
            <a:ext cx="5080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77272"/>
            <a:ext cx="9144000" cy="9632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glow rad="127000">
                    <a:srgbClr val="000000"/>
                  </a:glow>
                </a:effectLst>
                <a:latin typeface="Arial" charset="0"/>
                <a:ea typeface="ＭＳ Ｐゴシック" charset="0"/>
                <a:cs typeface="ＭＳ Ｐゴシック" charset="0"/>
              </a:rPr>
              <a:t>* "appropriate" (NAU), "fitting" (5:18)</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72191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1674</TotalTime>
  <Words>2135</Words>
  <Application>Microsoft Macintosh PowerPoint</Application>
  <PresentationFormat>On-screen Show (4:3)</PresentationFormat>
  <Paragraphs>227</Paragraphs>
  <Slides>56</Slides>
  <Notes>53</Notes>
  <HiddenSlides>0</HiddenSlides>
  <MMClips>0</MMClips>
  <ScaleCrop>false</ScaleCrop>
  <HeadingPairs>
    <vt:vector size="4" baseType="variant">
      <vt:variant>
        <vt:lpstr>Theme</vt:lpstr>
      </vt:variant>
      <vt:variant>
        <vt:i4>11</vt:i4>
      </vt:variant>
      <vt:variant>
        <vt:lpstr>Slide Titles</vt:lpstr>
      </vt:variant>
      <vt:variant>
        <vt:i4>56</vt:i4>
      </vt:variant>
    </vt:vector>
  </HeadingPairs>
  <TitlesOfParts>
    <vt:vector size="67" baseType="lpstr">
      <vt:lpstr>46_Blank Presentation</vt:lpstr>
      <vt:lpstr>Digital Dots</vt:lpstr>
      <vt:lpstr>47_Blank Presentation</vt:lpstr>
      <vt:lpstr>49_Blank Presentation</vt:lpstr>
      <vt:lpstr>50_Blank Presentation</vt:lpstr>
      <vt:lpstr>10_Office Theme</vt:lpstr>
      <vt:lpstr>5_Blank Presentation</vt:lpstr>
      <vt:lpstr>Full Moon</vt:lpstr>
      <vt:lpstr>31_Blank Presentation</vt:lpstr>
      <vt:lpstr>19_Default Design</vt:lpstr>
      <vt:lpstr>51_Blank Presentation</vt:lpstr>
      <vt:lpstr>When Life is Unfair</vt:lpstr>
      <vt:lpstr>Everybody loves a story.</vt:lpstr>
      <vt:lpstr>Humpty Dumpty</vt:lpstr>
      <vt:lpstr>Humpty Dumpty</vt:lpstr>
      <vt:lpstr>Cinderella</vt:lpstr>
      <vt:lpstr>"Sad endings we can handle, but not unjust ones.  Suffering makes us sad, but injustice makes us mad."   (Charles R. Swindoll,  Living on the Ragged Edge, 98) </vt:lpstr>
      <vt:lpstr>What injustices irk you most?</vt:lpstr>
      <vt:lpstr>Cover</vt:lpstr>
      <vt:lpstr>"Yet God has made everything beautiful* for its own time"  (3:11a NLT)</vt:lpstr>
      <vt:lpstr>Does God condone injustice?</vt:lpstr>
      <vt:lpstr>What should you do when life is unfair?</vt:lpstr>
      <vt:lpstr>Issues &amp; Responses</vt:lpstr>
      <vt:lpstr>I. Realize that you will account to God (3:16-17). </vt:lpstr>
      <vt:lpstr>Injustice exists in the courts where it shouldn't (3:16).</vt:lpstr>
      <vt:lpstr>McDonalds Coffee</vt:lpstr>
      <vt:lpstr>Lawn Mower</vt:lpstr>
      <vt:lpstr>Young Earth Lawsuit</vt:lpstr>
      <vt:lpstr>Dr. Mark Armitage</vt:lpstr>
      <vt:lpstr>The Injustice System</vt:lpstr>
      <vt:lpstr>How should we respond to injustice?</vt:lpstr>
      <vt:lpstr>Realize that you will account to God (3:17). </vt:lpstr>
      <vt:lpstr>"Then I saw a great white throne…"  (Rev. 20:11)</vt:lpstr>
      <vt:lpstr>The Books  (Rev. 20:12)</vt:lpstr>
      <vt:lpstr>The Final Judgment</vt:lpstr>
      <vt:lpstr>Yet Scripture prophesies seven more future judgments…</vt:lpstr>
      <vt:lpstr>Resurrections &amp; Judgments</vt:lpstr>
      <vt:lpstr>The Judgment Seat of Christ</vt:lpstr>
      <vt:lpstr>We all will appear before God—not just the perpetrators of injustice!</vt:lpstr>
      <vt:lpstr>I. Realize that you will account to God (3:16-17). </vt:lpstr>
      <vt:lpstr>Issues &amp; Responses</vt:lpstr>
      <vt:lpstr>II. Enjoy life now (3:18-22)! </vt:lpstr>
      <vt:lpstr>It may seem unjust that we are mortal like animals  (3:18-21).</vt:lpstr>
      <vt:lpstr>"Man's fate is like that of the animals; the same fate awaits them both: As one dies, so dies the other. All have the same breath; man has no advantage over the animal. Everything is meaningless"  (3:19 NIV)</vt:lpstr>
      <vt:lpstr>Hebel literally means  "a breath, wind, or vapor"  (Prov. 21:6; Isa. 57:13).</vt:lpstr>
      <vt:lpstr>Meaning of Hebel</vt:lpstr>
      <vt:lpstr>A Very Literal Translation</vt:lpstr>
      <vt:lpstr>Many people don't want to even think about death.</vt:lpstr>
      <vt:lpstr>"Four" in Chinese</vt:lpstr>
      <vt:lpstr>Where's level 4?</vt:lpstr>
      <vt:lpstr>Getting a Phone Number…</vt:lpstr>
      <vt:lpstr>All return to dust</vt:lpstr>
      <vt:lpstr>Our advantage over animals can't be shown or observed as they die (3:21).</vt:lpstr>
      <vt:lpstr>Realizing that we all will die should cause us to enjoy life now (3:22).</vt:lpstr>
      <vt:lpstr>"So I saw that there is nothing better for people than to be happy in their work. That is why we are here! No one will bring us back from death to enjoy life after we die" (3:22 NLT).</vt:lpstr>
      <vt:lpstr>"So I saw that there is nothing better for people than to be happy in their work. That is why we are here! No one will bring us back from death to enjoy life after we die" (3:22 NLT).</vt:lpstr>
      <vt:lpstr>"This is man's lot (a word that means lit., 'portion, share, or allotment'…)… people are ignorant of God's plan and cannot know what the future, including life after death, holds for them. He summarized this point in the rhetorical question, Who can bring him to see what will happen after him?" (Donald Glenn, in BKC, 1:986). </vt:lpstr>
      <vt:lpstr>We don't know many details of the afterlife (3:22b).</vt:lpstr>
      <vt:lpstr>What should you do when life is unfair?</vt:lpstr>
      <vt:lpstr>Account to God and enjoy life!</vt:lpstr>
      <vt:lpstr>How will you fight injustice?</vt:lpstr>
      <vt:lpstr>Responses to Injustice</vt:lpstr>
      <vt:lpstr>How do you observe injustice?</vt:lpstr>
      <vt:lpstr>How do you initiate injustice?</vt:lpstr>
      <vt:lpstr>How are you the victim of injustice?</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Fleeting Nature of Human Achievement &amp; Wisdom</dc:title>
  <dc:creator>Rick Griffith</dc:creator>
  <cp:lastModifiedBy>Rick Griffith</cp:lastModifiedBy>
  <cp:revision>109</cp:revision>
  <dcterms:created xsi:type="dcterms:W3CDTF">2014-07-19T12:56:36Z</dcterms:created>
  <dcterms:modified xsi:type="dcterms:W3CDTF">2018-08-04T06:16:36Z</dcterms:modified>
</cp:coreProperties>
</file>